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8000"/>
    <a:srgbClr val="FF33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6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mbria"/>
                <a:cs typeface="Cambria"/>
              </a:defRPr>
            </a:lvl1pPr>
          </a:lstStyle>
          <a:p>
            <a:endParaRPr lang="tr-TR" altLang="tr-TR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/>
                <a:cs typeface="Cambria"/>
              </a:defRPr>
            </a:lvl1pPr>
          </a:lstStyle>
          <a:p>
            <a:endParaRPr lang="tr-TR" altLang="tr-TR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dirty="0" smtClean="0"/>
              <a:t>Asıl metin stillerini düzenlemek için tıklatın</a:t>
            </a:r>
          </a:p>
          <a:p>
            <a:pPr lvl="1"/>
            <a:r>
              <a:rPr lang="tr-TR" altLang="tr-TR" dirty="0" smtClean="0"/>
              <a:t>İkinci düzey</a:t>
            </a:r>
          </a:p>
          <a:p>
            <a:pPr lvl="2"/>
            <a:r>
              <a:rPr lang="tr-TR" altLang="tr-TR" dirty="0" smtClean="0"/>
              <a:t>Üçüncü düzey</a:t>
            </a:r>
          </a:p>
          <a:p>
            <a:pPr lvl="3"/>
            <a:r>
              <a:rPr lang="tr-TR" altLang="tr-TR" dirty="0" smtClean="0"/>
              <a:t>Dördüncü düzey</a:t>
            </a:r>
          </a:p>
          <a:p>
            <a:pPr lvl="4"/>
            <a:r>
              <a:rPr lang="tr-TR" altLang="tr-TR" dirty="0" smtClean="0"/>
              <a:t>Beşinci düzey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mbria"/>
                <a:cs typeface="Cambria"/>
              </a:defRPr>
            </a:lvl1pPr>
          </a:lstStyle>
          <a:p>
            <a:endParaRPr lang="tr-TR" altLang="tr-TR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mbria"/>
                <a:cs typeface="Cambria"/>
              </a:defRPr>
            </a:lvl1pPr>
          </a:lstStyle>
          <a:p>
            <a:fld id="{EFB1D4DF-890D-4A24-B047-1B5DB2AC28DA}" type="slidenum">
              <a:rPr lang="tr-TR" altLang="tr-TR" smtClean="0"/>
              <a:pPr/>
              <a:t>‹#›</a:t>
            </a:fld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076755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/>
        <a:ea typeface="+mn-ea"/>
        <a:cs typeface="Cambria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/>
        <a:ea typeface="+mn-ea"/>
        <a:cs typeface="Cambria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/>
        <a:ea typeface="+mn-ea"/>
        <a:cs typeface="Cambria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/>
        <a:ea typeface="+mn-ea"/>
        <a:cs typeface="Cambria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mbria"/>
        <a:ea typeface="+mn-ea"/>
        <a:cs typeface="Cambri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FB6DB6-9033-4DAA-B728-873CC8BAB337}" type="slidenum">
              <a:rPr lang="tr-TR" altLang="tr-TR"/>
              <a:pPr/>
              <a:t>1</a:t>
            </a:fld>
            <a:endParaRPr lang="tr-TR" altLang="tr-TR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941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9112998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4120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Cambria"/>
                <a:cs typeface="Cambria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Cambria"/>
                <a:cs typeface="Cambria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138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5202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Cambria"/>
                <a:cs typeface="Cambria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Cambria"/>
                <a:cs typeface="Cambria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826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88346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18967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17380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3709481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72826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93460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675020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55736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19156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45140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altLang="tr-TR" smtClean="0"/>
              <a:t>06.2014</a:t>
            </a:r>
            <a:endParaRPr lang="tr-TR" alt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 smtClean="0"/>
              <a:t>Fonksiyonlar</a:t>
            </a:r>
            <a:endParaRPr lang="tr-TR" alt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9858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Cambria"/>
                <a:cs typeface="Cambria"/>
              </a:defRPr>
            </a:lvl1pPr>
          </a:lstStyle>
          <a:p>
            <a:r>
              <a:rPr lang="tr-TR" altLang="tr-TR" dirty="0" smtClean="0"/>
              <a:t>06.2014</a:t>
            </a:r>
            <a:endParaRPr lang="tr-TR" alt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Cambria"/>
                <a:cs typeface="Cambria"/>
              </a:defRPr>
            </a:lvl1pPr>
          </a:lstStyle>
          <a:p>
            <a:r>
              <a:rPr lang="tr-TR" altLang="tr-TR" dirty="0" smtClean="0"/>
              <a:t>Fonksiyonlar</a:t>
            </a:r>
            <a:endParaRPr lang="tr-TR" alt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r>
              <a:rPr lang="tr-TR" altLang="tr-TR" dirty="0" smtClean="0">
                <a:latin typeface="Cambria"/>
                <a:cs typeface="Cambria"/>
              </a:rPr>
              <a:t>Abdullah Melih AKSARI </a:t>
            </a:r>
            <a:fld id="{12C19ED0-74ED-49CF-9220-1E39CE9B7633}" type="slidenum">
              <a:rPr lang="tr-TR" altLang="tr-TR" smtClean="0">
                <a:latin typeface="Cambria"/>
                <a:cs typeface="Cambria"/>
              </a:rPr>
              <a:pPr/>
              <a:t>‹#›</a:t>
            </a:fld>
            <a:endParaRPr lang="tr-TR" alt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4077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</p:sldLayoutIdLst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Cambria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Cambri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Cambri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Cambri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Cambri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Cambri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27384"/>
            <a:ext cx="9144000" cy="1728489"/>
          </a:xfrm>
        </p:spPr>
        <p:txBody>
          <a:bodyPr>
            <a:normAutofit/>
          </a:bodyPr>
          <a:lstStyle/>
          <a:p>
            <a:pPr algn="ctr"/>
            <a:r>
              <a:rPr lang="tr-TR" altLang="tr-TR" sz="8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ea typeface="Cambria"/>
              </a:rPr>
              <a:t>FONKSİYONLAR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55776" y="2204864"/>
            <a:ext cx="6400800" cy="3024336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tr-TR" altLang="tr-TR" sz="2400" dirty="0">
                <a:solidFill>
                  <a:srgbClr val="FF6600"/>
                </a:solidFill>
              </a:rPr>
              <a:t>ÖĞRENCİNİN;</a:t>
            </a:r>
          </a:p>
          <a:p>
            <a:pPr algn="l">
              <a:lnSpc>
                <a:spcPct val="80000"/>
              </a:lnSpc>
            </a:pPr>
            <a:r>
              <a:rPr lang="tr-TR" altLang="tr-TR" sz="2400" dirty="0">
                <a:solidFill>
                  <a:srgbClr val="FF6600"/>
                </a:solidFill>
              </a:rPr>
              <a:t>ADI</a:t>
            </a:r>
            <a:r>
              <a:rPr lang="tr-TR" altLang="tr-TR" sz="2400" dirty="0" smtClean="0">
                <a:solidFill>
                  <a:srgbClr val="FF6600"/>
                </a:solidFill>
              </a:rPr>
              <a:t>: </a:t>
            </a:r>
            <a:r>
              <a:rPr lang="tr-TR" altLang="tr-TR" sz="2400" b="1" dirty="0" smtClean="0">
                <a:solidFill>
                  <a:srgbClr val="FF6600"/>
                </a:solidFill>
              </a:rPr>
              <a:t>...............</a:t>
            </a:r>
            <a:endParaRPr lang="tr-TR" altLang="tr-TR" sz="2400" b="1" dirty="0">
              <a:solidFill>
                <a:srgbClr val="FF6600"/>
              </a:solidFill>
            </a:endParaRPr>
          </a:p>
          <a:p>
            <a:pPr>
              <a:lnSpc>
                <a:spcPct val="80000"/>
              </a:lnSpc>
            </a:pPr>
            <a:r>
              <a:rPr lang="tr-TR" altLang="tr-TR" sz="2400" dirty="0">
                <a:solidFill>
                  <a:srgbClr val="FF6600"/>
                </a:solidFill>
              </a:rPr>
              <a:t>SOYADI</a:t>
            </a:r>
            <a:r>
              <a:rPr lang="tr-TR" altLang="tr-TR" sz="2400" dirty="0" smtClean="0">
                <a:solidFill>
                  <a:srgbClr val="FF6600"/>
                </a:solidFill>
              </a:rPr>
              <a:t>: </a:t>
            </a:r>
            <a:r>
              <a:rPr lang="tr-TR" altLang="tr-TR" sz="2400" b="1" dirty="0">
                <a:solidFill>
                  <a:srgbClr val="FF6600"/>
                </a:solidFill>
              </a:rPr>
              <a:t>...............</a:t>
            </a:r>
            <a:endParaRPr lang="tr-TR" altLang="tr-TR" sz="2400" b="1" dirty="0" smtClean="0">
              <a:solidFill>
                <a:srgbClr val="FF6600"/>
              </a:solidFill>
            </a:endParaRPr>
          </a:p>
          <a:p>
            <a:pPr algn="l">
              <a:lnSpc>
                <a:spcPct val="80000"/>
              </a:lnSpc>
            </a:pPr>
            <a:endParaRPr lang="tr-TR" altLang="tr-TR" sz="2400" b="1" dirty="0" smtClean="0">
              <a:solidFill>
                <a:srgbClr val="FF6600"/>
              </a:solidFill>
            </a:endParaRPr>
          </a:p>
          <a:p>
            <a:pPr algn="l">
              <a:lnSpc>
                <a:spcPct val="80000"/>
              </a:lnSpc>
            </a:pPr>
            <a:r>
              <a:rPr lang="tr-TR" altLang="tr-TR" sz="2400" dirty="0" smtClean="0">
                <a:solidFill>
                  <a:srgbClr val="FF6600"/>
                </a:solidFill>
              </a:rPr>
              <a:t>ÖĞETMENİN</a:t>
            </a:r>
            <a:r>
              <a:rPr lang="tr-TR" altLang="tr-TR" sz="2400" dirty="0">
                <a:solidFill>
                  <a:srgbClr val="FF6600"/>
                </a:solidFill>
              </a:rPr>
              <a:t>;</a:t>
            </a:r>
          </a:p>
          <a:p>
            <a:pPr>
              <a:lnSpc>
                <a:spcPct val="80000"/>
              </a:lnSpc>
            </a:pPr>
            <a:r>
              <a:rPr lang="tr-TR" altLang="tr-TR" sz="2400" dirty="0" smtClean="0">
                <a:solidFill>
                  <a:srgbClr val="FF6600"/>
                </a:solidFill>
              </a:rPr>
              <a:t>ADI</a:t>
            </a:r>
            <a:r>
              <a:rPr lang="tr-TR" altLang="tr-TR" sz="2400" dirty="0" smtClean="0">
                <a:solidFill>
                  <a:srgbClr val="FF6600"/>
                </a:solidFill>
              </a:rPr>
              <a:t>: </a:t>
            </a:r>
            <a:r>
              <a:rPr lang="tr-TR" altLang="tr-TR" sz="2400" b="1" dirty="0">
                <a:solidFill>
                  <a:srgbClr val="FF6600"/>
                </a:solidFill>
              </a:rPr>
              <a:t>...............</a:t>
            </a:r>
            <a:endParaRPr lang="tr-TR" altLang="tr-TR" sz="2400" b="1" dirty="0">
              <a:solidFill>
                <a:srgbClr val="FF6600"/>
              </a:solidFill>
            </a:endParaRPr>
          </a:p>
          <a:p>
            <a:pPr>
              <a:lnSpc>
                <a:spcPct val="80000"/>
              </a:lnSpc>
            </a:pPr>
            <a:r>
              <a:rPr lang="tr-TR" altLang="tr-TR" sz="2400" dirty="0" smtClean="0">
                <a:solidFill>
                  <a:srgbClr val="FF6600"/>
                </a:solidFill>
              </a:rPr>
              <a:t>SOYADI</a:t>
            </a:r>
            <a:r>
              <a:rPr lang="tr-TR" altLang="tr-TR" sz="2400" dirty="0" smtClean="0">
                <a:solidFill>
                  <a:srgbClr val="FF6600"/>
                </a:solidFill>
              </a:rPr>
              <a:t>: </a:t>
            </a:r>
            <a:r>
              <a:rPr lang="tr-TR" altLang="tr-TR" sz="2400" b="1" dirty="0">
                <a:solidFill>
                  <a:srgbClr val="FF6600"/>
                </a:solidFill>
              </a:rPr>
              <a:t>...............</a:t>
            </a:r>
            <a:endParaRPr lang="tr-TR" altLang="tr-TR" sz="2400" b="1" dirty="0">
              <a:solidFill>
                <a:srgbClr val="FF6600"/>
              </a:solidFill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581092" y="5903893"/>
            <a:ext cx="457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altLang="tr-TR" sz="2800" b="1" dirty="0" smtClean="0">
                <a:ln/>
                <a:solidFill>
                  <a:schemeClr val="accent3"/>
                </a:solidFill>
                <a:latin typeface="Cambria"/>
                <a:cs typeface="Cambria"/>
              </a:rPr>
              <a:t>OKUL_ADI</a:t>
            </a:r>
            <a:endParaRPr lang="tr-TR" altLang="tr-TR" sz="2800" b="1" dirty="0">
              <a:ln/>
              <a:solidFill>
                <a:schemeClr val="accent3"/>
              </a:solidFill>
              <a:latin typeface="Cambria"/>
              <a:cs typeface="Cambria"/>
            </a:endParaRPr>
          </a:p>
          <a:p>
            <a:pPr algn="ctr"/>
            <a:r>
              <a:rPr lang="tr-TR" altLang="tr-TR" sz="2800" b="1" dirty="0" smtClean="0">
                <a:ln/>
                <a:solidFill>
                  <a:schemeClr val="accent3"/>
                </a:solidFill>
                <a:latin typeface="Cambria"/>
                <a:cs typeface="Cambria"/>
              </a:rPr>
              <a:t>ÖĞRENCİ_NO</a:t>
            </a:r>
            <a:endParaRPr lang="tr-TR" altLang="tr-TR" sz="2800" b="1" dirty="0">
              <a:ln/>
              <a:solidFill>
                <a:schemeClr val="accent3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942415" y="2133600"/>
            <a:ext cx="7022073" cy="2447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A53010"/>
                </a:solidFill>
              </a:rPr>
              <a:t>f : A </a:t>
            </a:r>
            <a:r>
              <a:rPr lang="en-US" sz="2800" dirty="0">
                <a:solidFill>
                  <a:srgbClr val="A53010"/>
                </a:solidFill>
                <a:sym typeface="Symbol" charset="0"/>
              </a:rPr>
              <a:t> </a:t>
            </a:r>
            <a:r>
              <a:rPr lang="en-US" sz="2800" dirty="0" smtClean="0">
                <a:solidFill>
                  <a:srgbClr val="A53010"/>
                </a:solidFill>
                <a:sym typeface="Symbol" charset="0"/>
              </a:rPr>
              <a:t>B</a:t>
            </a:r>
            <a:r>
              <a:rPr lang="tr-TR" altLang="tr-TR" sz="2800" dirty="0" smtClean="0">
                <a:solidFill>
                  <a:srgbClr val="C00000"/>
                </a:solidFill>
              </a:rPr>
              <a:t>, </a:t>
            </a:r>
            <a:r>
              <a:rPr lang="tr-TR" altLang="tr-TR" sz="2800" dirty="0">
                <a:solidFill>
                  <a:srgbClr val="C00000"/>
                </a:solidFill>
              </a:rPr>
              <a:t>f = {(x, y)|x</a:t>
            </a:r>
            <a:r>
              <a:rPr lang="tr-TR" altLang="tr-TR" sz="2800" dirty="0">
                <a:solidFill>
                  <a:srgbClr val="C00000"/>
                </a:solidFill>
                <a:cs typeface="Cambria"/>
              </a:rPr>
              <a:t> </a:t>
            </a:r>
            <a:r>
              <a:rPr lang="tr-TR" sz="2800" dirty="0">
                <a:solidFill>
                  <a:srgbClr val="A53010"/>
                </a:solidFill>
                <a:cs typeface="Cambria"/>
                <a:sym typeface="Symbol"/>
              </a:rPr>
              <a:t></a:t>
            </a:r>
            <a:r>
              <a:rPr lang="tr-TR" altLang="tr-TR" sz="2800" dirty="0">
                <a:solidFill>
                  <a:srgbClr val="C00000"/>
                </a:solidFill>
                <a:cs typeface="Cambria"/>
              </a:rPr>
              <a:t> </a:t>
            </a:r>
            <a:r>
              <a:rPr lang="tr-TR" altLang="tr-TR" sz="2800" dirty="0">
                <a:solidFill>
                  <a:srgbClr val="C00000"/>
                </a:solidFill>
              </a:rPr>
              <a:t>A, y </a:t>
            </a:r>
            <a:r>
              <a:rPr lang="tr-TR" sz="2800" dirty="0">
                <a:solidFill>
                  <a:srgbClr val="A53010"/>
                </a:solidFill>
                <a:cs typeface="Cambria"/>
                <a:sym typeface="Symbol"/>
              </a:rPr>
              <a:t></a:t>
            </a:r>
            <a:r>
              <a:rPr lang="tr-TR" altLang="tr-TR" sz="2800" dirty="0">
                <a:solidFill>
                  <a:srgbClr val="C00000"/>
                </a:solidFill>
              </a:rPr>
              <a:t> B} </a:t>
            </a:r>
            <a:endParaRPr lang="tr-TR" altLang="tr-TR" sz="2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tr-TR" altLang="tr-TR" sz="2800" dirty="0" smtClean="0">
                <a:solidFill>
                  <a:srgbClr val="C00000"/>
                </a:solidFill>
              </a:rPr>
              <a:t>bire </a:t>
            </a:r>
            <a:r>
              <a:rPr lang="tr-TR" altLang="tr-TR" sz="2800" dirty="0">
                <a:solidFill>
                  <a:srgbClr val="C00000"/>
                </a:solidFill>
              </a:rPr>
              <a:t>bir ve örten fonksiyon olmak üzere,</a:t>
            </a:r>
          </a:p>
          <a:p>
            <a:pPr marL="0" indent="0">
              <a:buNone/>
            </a:pPr>
            <a:r>
              <a:rPr lang="tr-TR" altLang="tr-TR" sz="2800" dirty="0">
                <a:solidFill>
                  <a:srgbClr val="C00000"/>
                </a:solidFill>
              </a:rPr>
              <a:t>f</a:t>
            </a:r>
            <a:r>
              <a:rPr lang="tr-TR" altLang="tr-TR" sz="2800" baseline="30000" dirty="0">
                <a:solidFill>
                  <a:srgbClr val="C00000"/>
                </a:solidFill>
              </a:rPr>
              <a:t>–1</a:t>
            </a:r>
            <a:r>
              <a:rPr lang="tr-TR" altLang="tr-TR" sz="2800" dirty="0">
                <a:solidFill>
                  <a:srgbClr val="C00000"/>
                </a:solidFill>
              </a:rPr>
              <a:t> : B </a:t>
            </a:r>
            <a:r>
              <a:rPr lang="en-US" sz="2800" dirty="0">
                <a:solidFill>
                  <a:srgbClr val="A53010"/>
                </a:solidFill>
                <a:sym typeface="Symbol" charset="0"/>
              </a:rPr>
              <a:t></a:t>
            </a:r>
            <a:r>
              <a:rPr lang="tr-TR" altLang="tr-TR" sz="2800" dirty="0">
                <a:solidFill>
                  <a:srgbClr val="C00000"/>
                </a:solidFill>
              </a:rPr>
              <a:t> A, f</a:t>
            </a:r>
            <a:r>
              <a:rPr lang="tr-TR" altLang="tr-TR" sz="2800" baseline="30000" dirty="0">
                <a:solidFill>
                  <a:srgbClr val="C00000"/>
                </a:solidFill>
              </a:rPr>
              <a:t>–1</a:t>
            </a:r>
            <a:r>
              <a:rPr lang="tr-TR" altLang="tr-TR" sz="2800" dirty="0">
                <a:solidFill>
                  <a:srgbClr val="C00000"/>
                </a:solidFill>
              </a:rPr>
              <a:t> = {(y, x)|(x, y) </a:t>
            </a:r>
            <a:r>
              <a:rPr lang="tr-TR" sz="2800" dirty="0">
                <a:solidFill>
                  <a:srgbClr val="A53010"/>
                </a:solidFill>
                <a:cs typeface="Cambria"/>
                <a:sym typeface="Symbol"/>
              </a:rPr>
              <a:t></a:t>
            </a:r>
            <a:r>
              <a:rPr lang="tr-TR" altLang="tr-TR" sz="2800" dirty="0">
                <a:solidFill>
                  <a:srgbClr val="C00000"/>
                </a:solidFill>
              </a:rPr>
              <a:t> f} fonksiyonuna </a:t>
            </a:r>
            <a:r>
              <a:rPr lang="tr-TR" altLang="tr-TR" sz="2800" b="1" dirty="0">
                <a:solidFill>
                  <a:srgbClr val="C00000"/>
                </a:solidFill>
              </a:rPr>
              <a:t>f </a:t>
            </a:r>
            <a:r>
              <a:rPr lang="tr-TR" altLang="tr-TR" sz="2800" b="1" dirty="0" err="1">
                <a:solidFill>
                  <a:srgbClr val="C00000"/>
                </a:solidFill>
              </a:rPr>
              <a:t>nin</a:t>
            </a:r>
            <a:r>
              <a:rPr lang="tr-TR" altLang="tr-TR" sz="2800" b="1" dirty="0">
                <a:solidFill>
                  <a:srgbClr val="C00000"/>
                </a:solidFill>
              </a:rPr>
              <a:t> ters fonksiyonu</a:t>
            </a:r>
            <a:r>
              <a:rPr lang="tr-TR" altLang="tr-TR" sz="2800" dirty="0">
                <a:solidFill>
                  <a:srgbClr val="C00000"/>
                </a:solidFill>
              </a:rPr>
              <a:t> denir. </a:t>
            </a: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Ters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2267744" y="4653136"/>
            <a:ext cx="5410200" cy="1970088"/>
            <a:chOff x="528" y="960"/>
            <a:chExt cx="3408" cy="1241"/>
          </a:xfrm>
        </p:grpSpPr>
        <p:grpSp>
          <p:nvGrpSpPr>
            <p:cNvPr id="8" name="Group 46"/>
            <p:cNvGrpSpPr>
              <a:grpSpLocks/>
            </p:cNvGrpSpPr>
            <p:nvPr/>
          </p:nvGrpSpPr>
          <p:grpSpPr bwMode="auto">
            <a:xfrm>
              <a:off x="528" y="960"/>
              <a:ext cx="1440" cy="1241"/>
              <a:chOff x="528" y="960"/>
              <a:chExt cx="1440" cy="1241"/>
            </a:xfrm>
          </p:grpSpPr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1082" y="960"/>
                <a:ext cx="35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dirty="0">
                    <a:latin typeface="Cambria"/>
                    <a:cs typeface="Cambria"/>
                  </a:rPr>
                  <a:t>f</a:t>
                </a:r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1645" y="1070"/>
                <a:ext cx="323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dirty="0">
                    <a:latin typeface="Cambria"/>
                    <a:cs typeface="Cambria"/>
                  </a:rPr>
                  <a:t>B</a:t>
                </a:r>
              </a:p>
            </p:txBody>
          </p:sp>
          <p:grpSp>
            <p:nvGrpSpPr>
              <p:cNvPr id="12" name="Group 43"/>
              <p:cNvGrpSpPr>
                <a:grpSpLocks/>
              </p:cNvGrpSpPr>
              <p:nvPr/>
            </p:nvGrpSpPr>
            <p:grpSpPr bwMode="auto">
              <a:xfrm>
                <a:off x="528" y="1070"/>
                <a:ext cx="1238" cy="1131"/>
                <a:chOff x="528" y="1070"/>
                <a:chExt cx="1238" cy="1131"/>
              </a:xfrm>
            </p:grpSpPr>
            <p:sp>
              <p:nvSpPr>
                <p:cNvPr id="13" name="Oval 7"/>
                <p:cNvSpPr>
                  <a:spLocks noChangeArrowheads="1"/>
                </p:cNvSpPr>
                <p:nvPr/>
              </p:nvSpPr>
              <p:spPr bwMode="auto">
                <a:xfrm>
                  <a:off x="580" y="1179"/>
                  <a:ext cx="519" cy="93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mbria"/>
                    <a:cs typeface="Cambria"/>
                  </a:endParaRPr>
                </a:p>
              </p:txBody>
            </p:sp>
            <p:sp>
              <p:nvSpPr>
                <p:cNvPr id="14" name="Oval 8"/>
                <p:cNvSpPr>
                  <a:spLocks noChangeArrowheads="1"/>
                </p:cNvSpPr>
                <p:nvPr/>
              </p:nvSpPr>
              <p:spPr bwMode="auto">
                <a:xfrm>
                  <a:off x="1246" y="1179"/>
                  <a:ext cx="520" cy="93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mbria"/>
                    <a:cs typeface="Cambria"/>
                  </a:endParaRPr>
                </a:p>
              </p:txBody>
            </p:sp>
            <p:sp>
              <p:nvSpPr>
                <p:cNvPr id="1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528" y="1070"/>
                  <a:ext cx="260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dirty="0">
                      <a:latin typeface="Cambria"/>
                      <a:cs typeface="Cambria"/>
                    </a:rPr>
                    <a:t>A</a:t>
                  </a:r>
                </a:p>
              </p:txBody>
            </p:sp>
            <p:grpSp>
              <p:nvGrpSpPr>
                <p:cNvPr id="16" name="Group 11"/>
                <p:cNvGrpSpPr>
                  <a:grpSpLocks/>
                </p:cNvGrpSpPr>
                <p:nvPr/>
              </p:nvGrpSpPr>
              <p:grpSpPr bwMode="auto">
                <a:xfrm>
                  <a:off x="1073" y="1152"/>
                  <a:ext cx="208" cy="110"/>
                  <a:chOff x="2376" y="2000"/>
                  <a:chExt cx="312" cy="116"/>
                </a:xfrm>
              </p:grpSpPr>
              <p:sp>
                <p:nvSpPr>
                  <p:cNvPr id="26" name="Freeform 12"/>
                  <p:cNvSpPr>
                    <a:spLocks/>
                  </p:cNvSpPr>
                  <p:nvPr/>
                </p:nvSpPr>
                <p:spPr bwMode="auto">
                  <a:xfrm>
                    <a:off x="2376" y="2000"/>
                    <a:ext cx="272" cy="104"/>
                  </a:xfrm>
                  <a:custGeom>
                    <a:avLst/>
                    <a:gdLst>
                      <a:gd name="T0" fmla="*/ 0 w 272"/>
                      <a:gd name="T1" fmla="*/ 104 h 104"/>
                      <a:gd name="T2" fmla="*/ 72 w 272"/>
                      <a:gd name="T3" fmla="*/ 16 h 104"/>
                      <a:gd name="T4" fmla="*/ 120 w 272"/>
                      <a:gd name="T5" fmla="*/ 0 h 104"/>
                      <a:gd name="T6" fmla="*/ 240 w 272"/>
                      <a:gd name="T7" fmla="*/ 32 h 104"/>
                      <a:gd name="T8" fmla="*/ 272 w 272"/>
                      <a:gd name="T9" fmla="*/ 64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72" h="104">
                        <a:moveTo>
                          <a:pt x="0" y="104"/>
                        </a:moveTo>
                        <a:cubicBezTo>
                          <a:pt x="12" y="68"/>
                          <a:pt x="35" y="32"/>
                          <a:pt x="72" y="16"/>
                        </a:cubicBezTo>
                        <a:cubicBezTo>
                          <a:pt x="87" y="9"/>
                          <a:pt x="120" y="0"/>
                          <a:pt x="120" y="0"/>
                        </a:cubicBezTo>
                        <a:cubicBezTo>
                          <a:pt x="162" y="8"/>
                          <a:pt x="204" y="8"/>
                          <a:pt x="240" y="32"/>
                        </a:cubicBezTo>
                        <a:cubicBezTo>
                          <a:pt x="259" y="61"/>
                          <a:pt x="247" y="52"/>
                          <a:pt x="272" y="6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mbria"/>
                      <a:cs typeface="Cambria"/>
                    </a:endParaRPr>
                  </a:p>
                </p:txBody>
              </p:sp>
              <p:sp>
                <p:nvSpPr>
                  <p:cNvPr id="27" name="Line 13"/>
                  <p:cNvSpPr>
                    <a:spLocks noChangeShapeType="1"/>
                  </p:cNvSpPr>
                  <p:nvPr/>
                </p:nvSpPr>
                <p:spPr bwMode="auto">
                  <a:xfrm rot="16843772" flipH="1">
                    <a:off x="2638" y="2066"/>
                    <a:ext cx="5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mbria"/>
                      <a:cs typeface="Cambria"/>
                    </a:endParaRPr>
                  </a:p>
                </p:txBody>
              </p:sp>
            </p:grpSp>
            <p:sp>
              <p:nvSpPr>
                <p:cNvPr id="17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720" y="1488"/>
                  <a:ext cx="816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dirty="0">
                      <a:latin typeface="Cambria"/>
                      <a:cs typeface="Cambria"/>
                    </a:rPr>
                    <a:t>x . </a:t>
                  </a:r>
                </a:p>
              </p:txBody>
            </p:sp>
            <p:sp>
              <p:nvSpPr>
                <p:cNvPr id="18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392" y="1488"/>
                  <a:ext cx="240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dirty="0">
                      <a:latin typeface="Cambria"/>
                      <a:cs typeface="Cambria"/>
                    </a:rPr>
                    <a:t>. y</a:t>
                  </a:r>
                </a:p>
              </p:txBody>
            </p:sp>
            <p:grpSp>
              <p:nvGrpSpPr>
                <p:cNvPr id="19" name="Group 30"/>
                <p:cNvGrpSpPr>
                  <a:grpSpLocks/>
                </p:cNvGrpSpPr>
                <p:nvPr/>
              </p:nvGrpSpPr>
              <p:grpSpPr bwMode="auto">
                <a:xfrm>
                  <a:off x="960" y="1488"/>
                  <a:ext cx="432" cy="96"/>
                  <a:chOff x="2376" y="2000"/>
                  <a:chExt cx="312" cy="116"/>
                </a:xfrm>
              </p:grpSpPr>
              <p:sp>
                <p:nvSpPr>
                  <p:cNvPr id="24" name="Freeform 31"/>
                  <p:cNvSpPr>
                    <a:spLocks/>
                  </p:cNvSpPr>
                  <p:nvPr/>
                </p:nvSpPr>
                <p:spPr bwMode="auto">
                  <a:xfrm>
                    <a:off x="2376" y="2000"/>
                    <a:ext cx="272" cy="104"/>
                  </a:xfrm>
                  <a:custGeom>
                    <a:avLst/>
                    <a:gdLst>
                      <a:gd name="T0" fmla="*/ 0 w 272"/>
                      <a:gd name="T1" fmla="*/ 104 h 104"/>
                      <a:gd name="T2" fmla="*/ 72 w 272"/>
                      <a:gd name="T3" fmla="*/ 16 h 104"/>
                      <a:gd name="T4" fmla="*/ 120 w 272"/>
                      <a:gd name="T5" fmla="*/ 0 h 104"/>
                      <a:gd name="T6" fmla="*/ 240 w 272"/>
                      <a:gd name="T7" fmla="*/ 32 h 104"/>
                      <a:gd name="T8" fmla="*/ 272 w 272"/>
                      <a:gd name="T9" fmla="*/ 64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72" h="104">
                        <a:moveTo>
                          <a:pt x="0" y="104"/>
                        </a:moveTo>
                        <a:cubicBezTo>
                          <a:pt x="12" y="68"/>
                          <a:pt x="35" y="32"/>
                          <a:pt x="72" y="16"/>
                        </a:cubicBezTo>
                        <a:cubicBezTo>
                          <a:pt x="87" y="9"/>
                          <a:pt x="120" y="0"/>
                          <a:pt x="120" y="0"/>
                        </a:cubicBezTo>
                        <a:cubicBezTo>
                          <a:pt x="162" y="8"/>
                          <a:pt x="204" y="8"/>
                          <a:pt x="240" y="32"/>
                        </a:cubicBezTo>
                        <a:cubicBezTo>
                          <a:pt x="259" y="61"/>
                          <a:pt x="247" y="52"/>
                          <a:pt x="272" y="6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mbria"/>
                      <a:cs typeface="Cambria"/>
                    </a:endParaRPr>
                  </a:p>
                </p:txBody>
              </p:sp>
              <p:sp>
                <p:nvSpPr>
                  <p:cNvPr id="25" name="Line 32"/>
                  <p:cNvSpPr>
                    <a:spLocks noChangeShapeType="1"/>
                  </p:cNvSpPr>
                  <p:nvPr/>
                </p:nvSpPr>
                <p:spPr bwMode="auto">
                  <a:xfrm rot="16843772" flipH="1">
                    <a:off x="2638" y="2066"/>
                    <a:ext cx="5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mbria"/>
                      <a:cs typeface="Cambria"/>
                    </a:endParaRPr>
                  </a:p>
                </p:txBody>
              </p:sp>
            </p:grpSp>
            <p:grpSp>
              <p:nvGrpSpPr>
                <p:cNvPr id="20" name="Group 33"/>
                <p:cNvGrpSpPr>
                  <a:grpSpLocks/>
                </p:cNvGrpSpPr>
                <p:nvPr/>
              </p:nvGrpSpPr>
              <p:grpSpPr bwMode="auto">
                <a:xfrm rot="-10730651">
                  <a:off x="960" y="1680"/>
                  <a:ext cx="432" cy="96"/>
                  <a:chOff x="2376" y="2000"/>
                  <a:chExt cx="312" cy="116"/>
                </a:xfrm>
              </p:grpSpPr>
              <p:sp>
                <p:nvSpPr>
                  <p:cNvPr id="22" name="Freeform 34"/>
                  <p:cNvSpPr>
                    <a:spLocks/>
                  </p:cNvSpPr>
                  <p:nvPr/>
                </p:nvSpPr>
                <p:spPr bwMode="auto">
                  <a:xfrm>
                    <a:off x="2376" y="2000"/>
                    <a:ext cx="272" cy="104"/>
                  </a:xfrm>
                  <a:custGeom>
                    <a:avLst/>
                    <a:gdLst>
                      <a:gd name="T0" fmla="*/ 0 w 272"/>
                      <a:gd name="T1" fmla="*/ 104 h 104"/>
                      <a:gd name="T2" fmla="*/ 72 w 272"/>
                      <a:gd name="T3" fmla="*/ 16 h 104"/>
                      <a:gd name="T4" fmla="*/ 120 w 272"/>
                      <a:gd name="T5" fmla="*/ 0 h 104"/>
                      <a:gd name="T6" fmla="*/ 240 w 272"/>
                      <a:gd name="T7" fmla="*/ 32 h 104"/>
                      <a:gd name="T8" fmla="*/ 272 w 272"/>
                      <a:gd name="T9" fmla="*/ 64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72" h="104">
                        <a:moveTo>
                          <a:pt x="0" y="104"/>
                        </a:moveTo>
                        <a:cubicBezTo>
                          <a:pt x="12" y="68"/>
                          <a:pt x="35" y="32"/>
                          <a:pt x="72" y="16"/>
                        </a:cubicBezTo>
                        <a:cubicBezTo>
                          <a:pt x="87" y="9"/>
                          <a:pt x="120" y="0"/>
                          <a:pt x="120" y="0"/>
                        </a:cubicBezTo>
                        <a:cubicBezTo>
                          <a:pt x="162" y="8"/>
                          <a:pt x="204" y="8"/>
                          <a:pt x="240" y="32"/>
                        </a:cubicBezTo>
                        <a:cubicBezTo>
                          <a:pt x="259" y="61"/>
                          <a:pt x="247" y="52"/>
                          <a:pt x="272" y="6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mbria"/>
                      <a:cs typeface="Cambria"/>
                    </a:endParaRPr>
                  </a:p>
                </p:txBody>
              </p:sp>
              <p:sp>
                <p:nvSpPr>
                  <p:cNvPr id="23" name="Line 35"/>
                  <p:cNvSpPr>
                    <a:spLocks noChangeShapeType="1"/>
                  </p:cNvSpPr>
                  <p:nvPr/>
                </p:nvSpPr>
                <p:spPr bwMode="auto">
                  <a:xfrm rot="16843772" flipH="1">
                    <a:off x="2638" y="2066"/>
                    <a:ext cx="5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Cambria"/>
                      <a:cs typeface="Cambria"/>
                    </a:endParaRPr>
                  </a:p>
                </p:txBody>
              </p:sp>
            </p:grpSp>
            <p:sp>
              <p:nvSpPr>
                <p:cNvPr id="21" name="Rectangle 36"/>
                <p:cNvSpPr>
                  <a:spLocks noChangeArrowheads="1"/>
                </p:cNvSpPr>
                <p:nvPr/>
              </p:nvSpPr>
              <p:spPr bwMode="auto">
                <a:xfrm>
                  <a:off x="1088" y="1968"/>
                  <a:ext cx="278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tr-TR" dirty="0">
                      <a:latin typeface="Cambria"/>
                      <a:cs typeface="Cambria"/>
                    </a:rPr>
                    <a:t>f </a:t>
                  </a:r>
                  <a:r>
                    <a:rPr lang="tr-TR" baseline="30000" dirty="0">
                      <a:latin typeface="Cambria"/>
                      <a:cs typeface="Cambria"/>
                    </a:rPr>
                    <a:t>-1</a:t>
                  </a:r>
                  <a:r>
                    <a:rPr lang="tr-TR" dirty="0">
                      <a:latin typeface="Cambria"/>
                      <a:cs typeface="Cambria"/>
                    </a:rPr>
                    <a:t>   </a:t>
                  </a:r>
                </a:p>
              </p:txBody>
            </p:sp>
          </p:grpSp>
        </p:grpSp>
        <p:sp>
          <p:nvSpPr>
            <p:cNvPr id="9" name="Text Box 37"/>
            <p:cNvSpPr txBox="1">
              <a:spLocks noChangeArrowheads="1"/>
            </p:cNvSpPr>
            <p:nvPr/>
          </p:nvSpPr>
          <p:spPr bwMode="auto">
            <a:xfrm>
              <a:off x="2016" y="1152"/>
              <a:ext cx="1920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tr-TR" dirty="0">
                  <a:latin typeface="Cambria"/>
                  <a:cs typeface="Cambria"/>
                </a:rPr>
                <a:t>f : A </a:t>
              </a:r>
              <a:r>
                <a:rPr lang="tr-TR" dirty="0">
                  <a:latin typeface="Cambria"/>
                  <a:cs typeface="Cambria"/>
                  <a:sym typeface="Symbol" charset="0"/>
                </a:rPr>
                <a:t> B</a:t>
              </a:r>
            </a:p>
            <a:p>
              <a:r>
                <a:rPr lang="tr-TR" dirty="0">
                  <a:latin typeface="Cambria"/>
                  <a:cs typeface="Cambria"/>
                  <a:sym typeface="Symbol" charset="0"/>
                </a:rPr>
                <a:t>f(x) = y</a:t>
              </a:r>
            </a:p>
            <a:p>
              <a:r>
                <a:rPr lang="tr-TR" dirty="0">
                  <a:latin typeface="Cambria"/>
                  <a:cs typeface="Cambria"/>
                </a:rPr>
                <a:t>f </a:t>
              </a:r>
              <a:r>
                <a:rPr lang="tr-TR" baseline="30000" dirty="0">
                  <a:latin typeface="Cambria"/>
                  <a:cs typeface="Cambria"/>
                </a:rPr>
                <a:t>-1</a:t>
              </a:r>
              <a:r>
                <a:rPr lang="tr-TR" dirty="0">
                  <a:latin typeface="Cambria"/>
                  <a:cs typeface="Cambria"/>
                </a:rPr>
                <a:t>(</a:t>
              </a:r>
              <a:r>
                <a:rPr lang="tr-TR" dirty="0">
                  <a:latin typeface="Cambria"/>
                  <a:cs typeface="Cambria"/>
                  <a:sym typeface="Symbol" charset="0"/>
                </a:rPr>
                <a:t>y) = x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979712" y="2132856"/>
            <a:ext cx="703123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(x, y) </a:t>
            </a:r>
            <a:r>
              <a:rPr lang="tr-TR" sz="2400" dirty="0">
                <a:solidFill>
                  <a:srgbClr val="A53010"/>
                </a:solidFill>
                <a:latin typeface="Cambria"/>
                <a:cs typeface="Cambria"/>
                <a:sym typeface="Symbol"/>
              </a:rPr>
              <a:t>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f ise, (y, x) </a:t>
            </a:r>
            <a:r>
              <a:rPr lang="tr-TR" sz="2400" dirty="0">
                <a:solidFill>
                  <a:srgbClr val="A53010"/>
                </a:solidFill>
                <a:latin typeface="Cambria"/>
                <a:cs typeface="Cambria"/>
                <a:sym typeface="Symbol"/>
              </a:rPr>
              <a:t>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f–1 olduğu için,</a:t>
            </a:r>
          </a:p>
          <a:p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y = f(x) ise, x = 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(y) </a:t>
            </a:r>
            <a:r>
              <a:rPr lang="tr-TR" altLang="tr-TR" sz="2400" dirty="0" err="1">
                <a:solidFill>
                  <a:srgbClr val="A53010"/>
                </a:solidFill>
                <a:latin typeface="Cambria"/>
                <a:cs typeface="Cambria"/>
              </a:rPr>
              <a:t>dir</a:t>
            </a:r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.</a:t>
            </a:r>
          </a:p>
          <a:p>
            <a:endParaRPr lang="tr-TR" altLang="tr-TR" sz="2400" dirty="0">
              <a:solidFill>
                <a:srgbClr val="A53010"/>
              </a:solidFill>
              <a:latin typeface="Cambria"/>
              <a:cs typeface="Cambria"/>
            </a:endParaRPr>
          </a:p>
          <a:p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Ayrıca, (f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)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= f </a:t>
            </a:r>
            <a:r>
              <a:rPr lang="tr-TR" altLang="tr-TR" sz="2400" dirty="0" err="1">
                <a:solidFill>
                  <a:srgbClr val="A53010"/>
                </a:solidFill>
                <a:latin typeface="Cambria"/>
                <a:cs typeface="Cambria"/>
              </a:rPr>
              <a:t>dir</a:t>
            </a:r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. Ancak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, (f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(x))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</a:t>
            </a:r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≠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f(x) tir.</a:t>
            </a:r>
          </a:p>
          <a:p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f 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fonksiyonu bire bir ve örten değilse, </a:t>
            </a:r>
            <a:endParaRPr lang="tr-TR" altLang="tr-TR" sz="2400" dirty="0" smtClean="0">
              <a:solidFill>
                <a:srgbClr val="A53010"/>
              </a:solidFill>
              <a:latin typeface="Cambria"/>
              <a:cs typeface="Cambria"/>
            </a:endParaRPr>
          </a:p>
          <a:p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fonksiyon değildir.</a:t>
            </a:r>
          </a:p>
          <a:p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f 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: A </a:t>
            </a:r>
            <a:r>
              <a:rPr lang="en-US" sz="2400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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B ise, 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: B </a:t>
            </a:r>
            <a:r>
              <a:rPr lang="en-US" sz="2400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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A olduğu için, f </a:t>
            </a:r>
            <a:r>
              <a:rPr lang="tr-TR" altLang="tr-TR" sz="2400" dirty="0" err="1">
                <a:solidFill>
                  <a:srgbClr val="A53010"/>
                </a:solidFill>
                <a:latin typeface="Cambria"/>
                <a:cs typeface="Cambria"/>
              </a:rPr>
              <a:t>nin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 tanım kümesi, 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in değer kümesidir. f </a:t>
            </a:r>
            <a:r>
              <a:rPr lang="tr-TR" altLang="tr-TR" sz="2400" dirty="0" err="1">
                <a:solidFill>
                  <a:srgbClr val="A53010"/>
                </a:solidFill>
                <a:latin typeface="Cambria"/>
                <a:cs typeface="Cambria"/>
              </a:rPr>
              <a:t>nin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 değer kümesi de, 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 in tanım kümesidir.</a:t>
            </a:r>
          </a:p>
          <a:p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f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(a) = b ise, 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(b) = a </a:t>
            </a:r>
            <a:r>
              <a:rPr lang="tr-TR" altLang="tr-TR" sz="2400" dirty="0" err="1">
                <a:solidFill>
                  <a:srgbClr val="A53010"/>
                </a:solidFill>
                <a:latin typeface="Cambria"/>
                <a:cs typeface="Cambria"/>
              </a:rPr>
              <a:t>dır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.</a:t>
            </a:r>
          </a:p>
          <a:p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f</a:t>
            </a:r>
            <a:r>
              <a:rPr lang="tr-TR" altLang="tr-TR" sz="2400" baseline="30000" dirty="0">
                <a:solidFill>
                  <a:srgbClr val="A5301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 smtClean="0">
                <a:solidFill>
                  <a:srgbClr val="A53010"/>
                </a:solidFill>
                <a:latin typeface="Cambria"/>
                <a:cs typeface="Cambria"/>
              </a:rPr>
              <a:t>(b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) = a ise, f(a) = b </a:t>
            </a:r>
            <a:r>
              <a:rPr lang="tr-TR" altLang="tr-TR" sz="2400" dirty="0" err="1">
                <a:solidFill>
                  <a:srgbClr val="A53010"/>
                </a:solidFill>
                <a:latin typeface="Cambria"/>
                <a:cs typeface="Cambria"/>
              </a:rPr>
              <a:t>dir</a:t>
            </a:r>
            <a:r>
              <a:rPr lang="tr-TR" altLang="tr-TR" sz="2400" dirty="0">
                <a:solidFill>
                  <a:srgbClr val="A53010"/>
                </a:solidFill>
                <a:latin typeface="Cambria"/>
                <a:cs typeface="Cambria"/>
              </a:rPr>
              <a:t>.</a:t>
            </a:r>
          </a:p>
          <a:p>
            <a:pPr eaLnBrk="0" hangingPunct="0"/>
            <a:endParaRPr lang="tr-TR" altLang="tr-TR" sz="2400" dirty="0">
              <a:solidFill>
                <a:srgbClr val="A53010"/>
              </a:solidFill>
              <a:latin typeface="Cambria"/>
              <a:cs typeface="Cambria"/>
            </a:endParaRP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Ters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1763688" y="2156664"/>
            <a:ext cx="6933158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r-TR" altLang="tr-TR" sz="2400" dirty="0" smtClean="0">
                <a:solidFill>
                  <a:srgbClr val="C00000"/>
                </a:solidFill>
                <a:latin typeface="Cambria"/>
                <a:cs typeface="Cambria"/>
              </a:rPr>
              <a:t>y </a:t>
            </a:r>
            <a:r>
              <a:rPr lang="tr-TR" altLang="tr-TR" sz="2400" dirty="0">
                <a:solidFill>
                  <a:srgbClr val="C00000"/>
                </a:solidFill>
                <a:latin typeface="Cambria"/>
                <a:cs typeface="Cambria"/>
              </a:rPr>
              <a:t>= f(x) fonksiyonunun grafiği ile y = f</a:t>
            </a:r>
            <a:r>
              <a:rPr lang="tr-TR" altLang="tr-TR" sz="2400" baseline="30000" dirty="0">
                <a:solidFill>
                  <a:srgbClr val="C00000"/>
                </a:solidFill>
                <a:latin typeface="Cambria"/>
                <a:cs typeface="Cambria"/>
              </a:rPr>
              <a:t>–1</a:t>
            </a:r>
            <a:r>
              <a:rPr lang="tr-TR" altLang="tr-TR" sz="2400" dirty="0">
                <a:solidFill>
                  <a:srgbClr val="C00000"/>
                </a:solidFill>
                <a:latin typeface="Cambria"/>
                <a:cs typeface="Cambria"/>
              </a:rPr>
              <a:t>(x) in grafiği</a:t>
            </a:r>
            <a:br>
              <a:rPr lang="tr-TR" altLang="tr-TR" sz="2400" dirty="0">
                <a:solidFill>
                  <a:srgbClr val="C00000"/>
                </a:solidFill>
                <a:latin typeface="Cambria"/>
                <a:cs typeface="Cambria"/>
              </a:rPr>
            </a:br>
            <a:r>
              <a:rPr lang="tr-TR" altLang="tr-TR" sz="2400" dirty="0">
                <a:solidFill>
                  <a:srgbClr val="C00000"/>
                </a:solidFill>
                <a:latin typeface="Cambria"/>
                <a:cs typeface="Cambria"/>
              </a:rPr>
              <a:t>y = x doğrusuna göre birbirinin simetriğidir. </a:t>
            </a:r>
          </a:p>
          <a:p>
            <a:pPr eaLnBrk="0" hangingPunct="0"/>
            <a:endParaRPr lang="tr-TR" altLang="tr-TR" sz="2400" dirty="0">
              <a:solidFill>
                <a:srgbClr val="C00000"/>
              </a:solidFill>
              <a:latin typeface="Cambria"/>
              <a:cs typeface="Cambria"/>
            </a:endParaRP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Ters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260221"/>
            <a:ext cx="4318868" cy="336129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1764992" y="2132856"/>
            <a:ext cx="719949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tr-TR" altLang="tr-TR" dirty="0" smtClean="0">
                <a:solidFill>
                  <a:srgbClr val="C00000"/>
                </a:solidFill>
                <a:latin typeface="Cambria"/>
                <a:cs typeface="Cambria"/>
              </a:rPr>
              <a:t>f 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: A </a:t>
            </a:r>
            <a:r>
              <a:rPr lang="en-US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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 B, g : B </a:t>
            </a:r>
            <a:r>
              <a:rPr lang="en-US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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 C fonksiyonları </a:t>
            </a:r>
            <a:r>
              <a:rPr lang="tr-TR" altLang="tr-TR" dirty="0" smtClean="0">
                <a:solidFill>
                  <a:srgbClr val="C00000"/>
                </a:solidFill>
                <a:latin typeface="Cambria"/>
                <a:cs typeface="Cambria"/>
              </a:rPr>
              <a:t>tanımlansın. f 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ve g </a:t>
            </a:r>
            <a:r>
              <a:rPr lang="tr-TR" altLang="tr-TR" dirty="0" err="1">
                <a:solidFill>
                  <a:srgbClr val="C00000"/>
                </a:solidFill>
                <a:latin typeface="Cambria"/>
                <a:cs typeface="Cambria"/>
              </a:rPr>
              <a:t>yi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 kullanarak A </a:t>
            </a:r>
            <a:endParaRPr lang="tr-TR" altLang="tr-TR" dirty="0" smtClean="0">
              <a:solidFill>
                <a:srgbClr val="C00000"/>
              </a:solidFill>
              <a:latin typeface="Cambria"/>
              <a:cs typeface="Cambria"/>
            </a:endParaRPr>
          </a:p>
          <a:p>
            <a:r>
              <a:rPr lang="tr-TR" altLang="tr-TR" dirty="0" smtClean="0">
                <a:solidFill>
                  <a:srgbClr val="C00000"/>
                </a:solidFill>
                <a:latin typeface="Cambria"/>
                <a:cs typeface="Cambria"/>
              </a:rPr>
              <a:t>kümesinin 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elemanlarını C kümesinin elemanlarına eşleyen fonksiyona </a:t>
            </a:r>
            <a:endParaRPr lang="tr-TR" altLang="tr-TR" dirty="0" smtClean="0">
              <a:solidFill>
                <a:srgbClr val="C00000"/>
              </a:solidFill>
              <a:latin typeface="Cambria"/>
              <a:cs typeface="Cambria"/>
            </a:endParaRPr>
          </a:p>
          <a:p>
            <a:r>
              <a:rPr lang="tr-TR" altLang="tr-TR" dirty="0" smtClean="0">
                <a:solidFill>
                  <a:srgbClr val="C00000"/>
                </a:solidFill>
                <a:latin typeface="Cambria"/>
                <a:cs typeface="Cambria"/>
              </a:rPr>
              <a:t>g 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ile f </a:t>
            </a:r>
            <a:r>
              <a:rPr lang="tr-TR" altLang="tr-TR" dirty="0" err="1">
                <a:solidFill>
                  <a:srgbClr val="C00000"/>
                </a:solidFill>
                <a:latin typeface="Cambria"/>
                <a:cs typeface="Cambria"/>
              </a:rPr>
              <a:t>nin</a:t>
            </a:r>
            <a:r>
              <a:rPr lang="tr-TR" altLang="tr-TR" dirty="0">
                <a:solidFill>
                  <a:srgbClr val="C00000"/>
                </a:solidFill>
                <a:latin typeface="Cambria"/>
                <a:cs typeface="Cambria"/>
              </a:rPr>
              <a:t> bileşke fonksiyonu denir. </a:t>
            </a:r>
            <a:endParaRPr lang="tr-TR" altLang="tr-TR" dirty="0" smtClean="0">
              <a:solidFill>
                <a:srgbClr val="C00000"/>
              </a:solidFill>
              <a:latin typeface="Cambria"/>
              <a:cs typeface="Cambria"/>
            </a:endParaRPr>
          </a:p>
        </p:txBody>
      </p:sp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Bileşke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pSp>
        <p:nvGrpSpPr>
          <p:cNvPr id="10" name="Group 48"/>
          <p:cNvGrpSpPr>
            <a:grpSpLocks/>
          </p:cNvGrpSpPr>
          <p:nvPr/>
        </p:nvGrpSpPr>
        <p:grpSpPr bwMode="auto">
          <a:xfrm>
            <a:off x="2771800" y="3428999"/>
            <a:ext cx="4032448" cy="3135471"/>
            <a:chOff x="580" y="1776"/>
            <a:chExt cx="1868" cy="1469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1082" y="1776"/>
              <a:ext cx="46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tr-TR" b="1" dirty="0">
                  <a:solidFill>
                    <a:srgbClr val="A53010"/>
                  </a:solidFill>
                  <a:latin typeface="Cambria"/>
                  <a:cs typeface="Cambria"/>
                </a:rPr>
                <a:t>f</a:t>
              </a:r>
            </a:p>
          </p:txBody>
        </p:sp>
        <p:sp>
          <p:nvSpPr>
            <p:cNvPr id="12" name="Text Box 28"/>
            <p:cNvSpPr txBox="1">
              <a:spLocks noChangeArrowheads="1"/>
            </p:cNvSpPr>
            <p:nvPr/>
          </p:nvSpPr>
          <p:spPr bwMode="auto">
            <a:xfrm>
              <a:off x="1758" y="1776"/>
              <a:ext cx="14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tr-TR" b="1" dirty="0">
                  <a:solidFill>
                    <a:srgbClr val="A53010"/>
                  </a:solidFill>
                  <a:latin typeface="Cambria"/>
                  <a:cs typeface="Cambria"/>
                </a:rPr>
                <a:t>g</a:t>
              </a:r>
            </a:p>
          </p:txBody>
        </p:sp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580" y="1830"/>
              <a:ext cx="1868" cy="1415"/>
              <a:chOff x="580" y="1590"/>
              <a:chExt cx="1868" cy="1415"/>
            </a:xfrm>
          </p:grpSpPr>
          <p:sp>
            <p:nvSpPr>
              <p:cNvPr id="14" name="Oval 6"/>
              <p:cNvSpPr>
                <a:spLocks noChangeArrowheads="1"/>
              </p:cNvSpPr>
              <p:nvPr/>
            </p:nvSpPr>
            <p:spPr bwMode="auto">
              <a:xfrm>
                <a:off x="580" y="1755"/>
                <a:ext cx="519" cy="93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15" name="Oval 7"/>
              <p:cNvSpPr>
                <a:spLocks noChangeArrowheads="1"/>
              </p:cNvSpPr>
              <p:nvPr/>
            </p:nvSpPr>
            <p:spPr bwMode="auto">
              <a:xfrm>
                <a:off x="1246" y="1755"/>
                <a:ext cx="520" cy="93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16" name="Text Box 8"/>
              <p:cNvSpPr txBox="1">
                <a:spLocks noChangeArrowheads="1"/>
              </p:cNvSpPr>
              <p:nvPr/>
            </p:nvSpPr>
            <p:spPr bwMode="auto">
              <a:xfrm>
                <a:off x="732" y="1602"/>
                <a:ext cx="26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b="1" dirty="0">
                    <a:solidFill>
                      <a:srgbClr val="A53010"/>
                    </a:solidFill>
                    <a:latin typeface="Cambria"/>
                    <a:cs typeface="Cambria"/>
                  </a:rPr>
                  <a:t>A</a:t>
                </a:r>
              </a:p>
            </p:txBody>
          </p:sp>
          <p:grpSp>
            <p:nvGrpSpPr>
              <p:cNvPr id="17" name="Group 9"/>
              <p:cNvGrpSpPr>
                <a:grpSpLocks/>
              </p:cNvGrpSpPr>
              <p:nvPr/>
            </p:nvGrpSpPr>
            <p:grpSpPr bwMode="auto">
              <a:xfrm>
                <a:off x="1073" y="1728"/>
                <a:ext cx="208" cy="110"/>
                <a:chOff x="2376" y="2000"/>
                <a:chExt cx="312" cy="116"/>
              </a:xfrm>
            </p:grpSpPr>
            <p:sp>
              <p:nvSpPr>
                <p:cNvPr id="32" name="Freeform 10"/>
                <p:cNvSpPr>
                  <a:spLocks/>
                </p:cNvSpPr>
                <p:nvPr/>
              </p:nvSpPr>
              <p:spPr bwMode="auto">
                <a:xfrm>
                  <a:off x="2376" y="2000"/>
                  <a:ext cx="272" cy="104"/>
                </a:xfrm>
                <a:custGeom>
                  <a:avLst/>
                  <a:gdLst>
                    <a:gd name="T0" fmla="*/ 0 w 272"/>
                    <a:gd name="T1" fmla="*/ 104 h 104"/>
                    <a:gd name="T2" fmla="*/ 72 w 272"/>
                    <a:gd name="T3" fmla="*/ 16 h 104"/>
                    <a:gd name="T4" fmla="*/ 120 w 272"/>
                    <a:gd name="T5" fmla="*/ 0 h 104"/>
                    <a:gd name="T6" fmla="*/ 240 w 272"/>
                    <a:gd name="T7" fmla="*/ 32 h 104"/>
                    <a:gd name="T8" fmla="*/ 272 w 272"/>
                    <a:gd name="T9" fmla="*/ 64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2" h="104">
                      <a:moveTo>
                        <a:pt x="0" y="104"/>
                      </a:moveTo>
                      <a:cubicBezTo>
                        <a:pt x="12" y="68"/>
                        <a:pt x="35" y="32"/>
                        <a:pt x="72" y="16"/>
                      </a:cubicBezTo>
                      <a:cubicBezTo>
                        <a:pt x="87" y="9"/>
                        <a:pt x="120" y="0"/>
                        <a:pt x="120" y="0"/>
                      </a:cubicBezTo>
                      <a:cubicBezTo>
                        <a:pt x="162" y="8"/>
                        <a:pt x="204" y="8"/>
                        <a:pt x="240" y="32"/>
                      </a:cubicBezTo>
                      <a:cubicBezTo>
                        <a:pt x="259" y="61"/>
                        <a:pt x="247" y="52"/>
                        <a:pt x="272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  <p:sp>
              <p:nvSpPr>
                <p:cNvPr id="33" name="Line 11"/>
                <p:cNvSpPr>
                  <a:spLocks noChangeShapeType="1"/>
                </p:cNvSpPr>
                <p:nvPr/>
              </p:nvSpPr>
              <p:spPr bwMode="auto">
                <a:xfrm rot="16843772" flipH="1">
                  <a:off x="2638" y="2066"/>
                  <a:ext cx="52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</p:grp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720" y="2064"/>
                <a:ext cx="816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b="1" dirty="0">
                    <a:solidFill>
                      <a:srgbClr val="A53010"/>
                    </a:solidFill>
                    <a:latin typeface="Cambria"/>
                    <a:cs typeface="Cambria"/>
                  </a:rPr>
                  <a:t>x . </a:t>
                </a:r>
              </a:p>
            </p:txBody>
          </p:sp>
          <p:sp>
            <p:nvSpPr>
              <p:cNvPr id="19" name="Text Box 13"/>
              <p:cNvSpPr txBox="1">
                <a:spLocks noChangeArrowheads="1"/>
              </p:cNvSpPr>
              <p:nvPr/>
            </p:nvSpPr>
            <p:spPr bwMode="auto">
              <a:xfrm>
                <a:off x="1392" y="2064"/>
                <a:ext cx="24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b="1" dirty="0">
                    <a:solidFill>
                      <a:srgbClr val="A53010"/>
                    </a:solidFill>
                    <a:latin typeface="Cambria"/>
                    <a:cs typeface="Cambria"/>
                  </a:rPr>
                  <a:t>. z</a:t>
                </a:r>
              </a:p>
            </p:txBody>
          </p: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1398" y="1590"/>
                <a:ext cx="26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b="1" dirty="0">
                    <a:solidFill>
                      <a:srgbClr val="A53010"/>
                    </a:solidFill>
                    <a:latin typeface="Cambria"/>
                    <a:cs typeface="Cambria"/>
                  </a:rPr>
                  <a:t>B</a:t>
                </a:r>
              </a:p>
            </p:txBody>
          </p:sp>
          <p:sp>
            <p:nvSpPr>
              <p:cNvPr id="21" name="Oval 22"/>
              <p:cNvSpPr>
                <a:spLocks noChangeArrowheads="1"/>
              </p:cNvSpPr>
              <p:nvPr/>
            </p:nvSpPr>
            <p:spPr bwMode="auto">
              <a:xfrm>
                <a:off x="1928" y="1752"/>
                <a:ext cx="520" cy="93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2064" y="2064"/>
                <a:ext cx="24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b="1" dirty="0">
                    <a:solidFill>
                      <a:srgbClr val="A53010"/>
                    </a:solidFill>
                    <a:latin typeface="Cambria"/>
                    <a:cs typeface="Cambria"/>
                  </a:rPr>
                  <a:t>. y</a:t>
                </a: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2092" y="1596"/>
                <a:ext cx="26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b="1" dirty="0">
                    <a:solidFill>
                      <a:srgbClr val="A53010"/>
                    </a:solidFill>
                    <a:latin typeface="Cambria"/>
                    <a:cs typeface="Cambria"/>
                  </a:rPr>
                  <a:t>C</a:t>
                </a:r>
              </a:p>
            </p:txBody>
          </p:sp>
          <p:grpSp>
            <p:nvGrpSpPr>
              <p:cNvPr id="24" name="Group 25"/>
              <p:cNvGrpSpPr>
                <a:grpSpLocks/>
              </p:cNvGrpSpPr>
              <p:nvPr/>
            </p:nvGrpSpPr>
            <p:grpSpPr bwMode="auto">
              <a:xfrm>
                <a:off x="1760" y="1728"/>
                <a:ext cx="208" cy="110"/>
                <a:chOff x="2376" y="2000"/>
                <a:chExt cx="312" cy="116"/>
              </a:xfrm>
            </p:grpSpPr>
            <p:sp>
              <p:nvSpPr>
                <p:cNvPr id="30" name="Freeform 26"/>
                <p:cNvSpPr>
                  <a:spLocks/>
                </p:cNvSpPr>
                <p:nvPr/>
              </p:nvSpPr>
              <p:spPr bwMode="auto">
                <a:xfrm>
                  <a:off x="2376" y="2000"/>
                  <a:ext cx="272" cy="104"/>
                </a:xfrm>
                <a:custGeom>
                  <a:avLst/>
                  <a:gdLst>
                    <a:gd name="T0" fmla="*/ 0 w 272"/>
                    <a:gd name="T1" fmla="*/ 104 h 104"/>
                    <a:gd name="T2" fmla="*/ 72 w 272"/>
                    <a:gd name="T3" fmla="*/ 16 h 104"/>
                    <a:gd name="T4" fmla="*/ 120 w 272"/>
                    <a:gd name="T5" fmla="*/ 0 h 104"/>
                    <a:gd name="T6" fmla="*/ 240 w 272"/>
                    <a:gd name="T7" fmla="*/ 32 h 104"/>
                    <a:gd name="T8" fmla="*/ 272 w 272"/>
                    <a:gd name="T9" fmla="*/ 64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2" h="104">
                      <a:moveTo>
                        <a:pt x="0" y="104"/>
                      </a:moveTo>
                      <a:cubicBezTo>
                        <a:pt x="12" y="68"/>
                        <a:pt x="35" y="32"/>
                        <a:pt x="72" y="16"/>
                      </a:cubicBezTo>
                      <a:cubicBezTo>
                        <a:pt x="87" y="9"/>
                        <a:pt x="120" y="0"/>
                        <a:pt x="120" y="0"/>
                      </a:cubicBezTo>
                      <a:cubicBezTo>
                        <a:pt x="162" y="8"/>
                        <a:pt x="204" y="8"/>
                        <a:pt x="240" y="32"/>
                      </a:cubicBezTo>
                      <a:cubicBezTo>
                        <a:pt x="259" y="61"/>
                        <a:pt x="247" y="52"/>
                        <a:pt x="272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  <p:sp>
              <p:nvSpPr>
                <p:cNvPr id="31" name="Line 27"/>
                <p:cNvSpPr>
                  <a:spLocks noChangeShapeType="1"/>
                </p:cNvSpPr>
                <p:nvPr/>
              </p:nvSpPr>
              <p:spPr bwMode="auto">
                <a:xfrm rot="16843772" flipH="1">
                  <a:off x="2638" y="2066"/>
                  <a:ext cx="52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</p:grpSp>
          <p:sp>
            <p:nvSpPr>
              <p:cNvPr id="25" name="Line 29"/>
              <p:cNvSpPr>
                <a:spLocks noChangeShapeType="1"/>
              </p:cNvSpPr>
              <p:nvPr/>
            </p:nvSpPr>
            <p:spPr bwMode="auto">
              <a:xfrm>
                <a:off x="942" y="2196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26" name="Line 30"/>
              <p:cNvSpPr>
                <a:spLocks noChangeShapeType="1"/>
              </p:cNvSpPr>
              <p:nvPr/>
            </p:nvSpPr>
            <p:spPr bwMode="auto">
              <a:xfrm>
                <a:off x="1608" y="2196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27" name="Freeform 40"/>
              <p:cNvSpPr>
                <a:spLocks/>
              </p:cNvSpPr>
              <p:nvPr/>
            </p:nvSpPr>
            <p:spPr bwMode="auto">
              <a:xfrm>
                <a:off x="816" y="2304"/>
                <a:ext cx="1392" cy="528"/>
              </a:xfrm>
              <a:custGeom>
                <a:avLst/>
                <a:gdLst>
                  <a:gd name="T0" fmla="*/ 0 w 1392"/>
                  <a:gd name="T1" fmla="*/ 0 h 528"/>
                  <a:gd name="T2" fmla="*/ 720 w 1392"/>
                  <a:gd name="T3" fmla="*/ 528 h 528"/>
                  <a:gd name="T4" fmla="*/ 1392 w 1392"/>
                  <a:gd name="T5" fmla="*/ 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2" h="528">
                    <a:moveTo>
                      <a:pt x="0" y="0"/>
                    </a:moveTo>
                    <a:cubicBezTo>
                      <a:pt x="244" y="264"/>
                      <a:pt x="488" y="528"/>
                      <a:pt x="720" y="528"/>
                    </a:cubicBezTo>
                    <a:cubicBezTo>
                      <a:pt x="952" y="528"/>
                      <a:pt x="1280" y="88"/>
                      <a:pt x="139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28" name="Line 41"/>
              <p:cNvSpPr>
                <a:spLocks noChangeShapeType="1"/>
              </p:cNvSpPr>
              <p:nvPr/>
            </p:nvSpPr>
            <p:spPr bwMode="auto">
              <a:xfrm rot="17302778">
                <a:off x="2184" y="2280"/>
                <a:ext cx="4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29" name="Text Box 42"/>
              <p:cNvSpPr txBox="1">
                <a:spLocks noChangeArrowheads="1"/>
              </p:cNvSpPr>
              <p:nvPr/>
            </p:nvSpPr>
            <p:spPr bwMode="auto">
              <a:xfrm>
                <a:off x="1392" y="2832"/>
                <a:ext cx="48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b="1" dirty="0" err="1">
                    <a:solidFill>
                      <a:srgbClr val="A53010"/>
                    </a:solidFill>
                    <a:latin typeface="Cambria"/>
                    <a:cs typeface="Cambria"/>
                  </a:rPr>
                  <a:t>gof</a:t>
                </a:r>
                <a:endParaRPr lang="tr-TR" b="1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Bileşke Fonksiyon Özellikleri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63688" y="2420888"/>
            <a:ext cx="7380312" cy="3539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tr-TR" altLang="tr-TR" sz="2800" dirty="0" smtClean="0">
                <a:solidFill>
                  <a:srgbClr val="C00000"/>
                </a:solidFill>
                <a:latin typeface="Cambria"/>
                <a:cs typeface="Cambria"/>
              </a:rPr>
              <a:t>Bileşke 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işleminin değişme özeliği yoktur.</a:t>
            </a:r>
          </a:p>
          <a:p>
            <a:pPr eaLnBrk="0" hangingPunct="0"/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Bu durumda, </a:t>
            </a:r>
            <a:r>
              <a:rPr lang="tr-TR" altLang="tr-TR" sz="2800" dirty="0" err="1" smtClean="0">
                <a:solidFill>
                  <a:srgbClr val="C00000"/>
                </a:solidFill>
                <a:latin typeface="Cambria"/>
                <a:cs typeface="Cambria"/>
              </a:rPr>
              <a:t>fog</a:t>
            </a:r>
            <a:r>
              <a:rPr lang="tr-TR" altLang="tr-TR" sz="2800" dirty="0" smtClean="0">
                <a:solidFill>
                  <a:srgbClr val="C00000"/>
                </a:solidFill>
                <a:latin typeface="Cambria"/>
                <a:cs typeface="Cambria"/>
              </a:rPr>
              <a:t> ≠ </a:t>
            </a:r>
            <a:r>
              <a:rPr lang="tr-TR" altLang="tr-TR" sz="2800" dirty="0" err="1" smtClean="0">
                <a:solidFill>
                  <a:srgbClr val="C00000"/>
                </a:solidFill>
                <a:latin typeface="Cambria"/>
                <a:cs typeface="Cambria"/>
              </a:rPr>
              <a:t>gof</a:t>
            </a:r>
            <a:r>
              <a:rPr lang="tr-TR" altLang="tr-TR" sz="2800" dirty="0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tr-TR" altLang="tr-TR" sz="2800" dirty="0" err="1">
                <a:solidFill>
                  <a:srgbClr val="C00000"/>
                </a:solidFill>
                <a:latin typeface="Cambria"/>
                <a:cs typeface="Cambria"/>
              </a:rPr>
              <a:t>dir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.</a:t>
            </a:r>
          </a:p>
          <a:p>
            <a:pPr marL="342900" indent="-342900" eaLnBrk="0" hangingPunct="0">
              <a:buFont typeface="Arial"/>
              <a:buChar char="•"/>
            </a:pP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Bazı fonksiyonlar için </a:t>
            </a:r>
            <a:r>
              <a:rPr lang="tr-TR" altLang="tr-TR" sz="2800" dirty="0" err="1">
                <a:solidFill>
                  <a:srgbClr val="C00000"/>
                </a:solidFill>
                <a:latin typeface="Cambria"/>
                <a:cs typeface="Cambria"/>
              </a:rPr>
              <a:t>fog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 = </a:t>
            </a:r>
            <a:r>
              <a:rPr lang="tr-TR" altLang="tr-TR" sz="2800" dirty="0" err="1">
                <a:solidFill>
                  <a:srgbClr val="C00000"/>
                </a:solidFill>
                <a:latin typeface="Cambria"/>
                <a:cs typeface="Cambria"/>
              </a:rPr>
              <a:t>gof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 olabilir. Ancak bu “fonksiyonlarda değişme özeliği yoktur.” gerçeğini değiştirmez. </a:t>
            </a:r>
          </a:p>
          <a:p>
            <a:pPr marL="342900" indent="-342900" eaLnBrk="0" hangingPunct="0">
              <a:buFont typeface="Arial"/>
              <a:buChar char="•"/>
            </a:pPr>
            <a:r>
              <a:rPr lang="tr-TR" altLang="tr-TR" sz="2800" dirty="0" smtClean="0">
                <a:solidFill>
                  <a:srgbClr val="C00000"/>
                </a:solidFill>
                <a:latin typeface="Cambria"/>
                <a:cs typeface="Cambria"/>
              </a:rPr>
              <a:t>Fonksiyonlarda 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bileşke işleminin birleşme özeliği vardır.</a:t>
            </a:r>
          </a:p>
          <a:p>
            <a:pPr marL="342900" indent="-342900" eaLnBrk="0" hangingPunct="0">
              <a:buFont typeface="Arial"/>
              <a:buChar char="•"/>
            </a:pPr>
            <a:r>
              <a:rPr lang="tr-TR" altLang="tr-TR" sz="2800" dirty="0" smtClean="0">
                <a:solidFill>
                  <a:srgbClr val="C00000"/>
                </a:solidFill>
                <a:latin typeface="Cambria"/>
                <a:cs typeface="Cambria"/>
              </a:rPr>
              <a:t>Bu 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durumda (</a:t>
            </a:r>
            <a:r>
              <a:rPr lang="tr-TR" altLang="tr-TR" sz="2800" dirty="0" err="1">
                <a:solidFill>
                  <a:srgbClr val="C00000"/>
                </a:solidFill>
                <a:latin typeface="Cambria"/>
                <a:cs typeface="Cambria"/>
              </a:rPr>
              <a:t>fog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)oh = </a:t>
            </a:r>
            <a:r>
              <a:rPr lang="tr-TR" altLang="tr-TR" sz="2800" dirty="0" err="1">
                <a:solidFill>
                  <a:srgbClr val="C00000"/>
                </a:solidFill>
                <a:latin typeface="Cambria"/>
                <a:cs typeface="Cambria"/>
              </a:rPr>
              <a:t>fo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(</a:t>
            </a:r>
            <a:r>
              <a:rPr lang="tr-TR" altLang="tr-TR" sz="2800" dirty="0" err="1">
                <a:solidFill>
                  <a:srgbClr val="C00000"/>
                </a:solidFill>
                <a:latin typeface="Cambria"/>
                <a:cs typeface="Cambria"/>
              </a:rPr>
              <a:t>goh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) = </a:t>
            </a:r>
            <a:r>
              <a:rPr lang="tr-TR" altLang="tr-TR" sz="2800" dirty="0" err="1">
                <a:solidFill>
                  <a:srgbClr val="C00000"/>
                </a:solidFill>
                <a:latin typeface="Cambria"/>
                <a:cs typeface="Cambria"/>
              </a:rPr>
              <a:t>fogoh</a:t>
            </a:r>
            <a:r>
              <a:rPr lang="tr-TR" altLang="tr-TR" sz="2800" dirty="0">
                <a:solidFill>
                  <a:srgbClr val="C00000"/>
                </a:solidFill>
                <a:latin typeface="Cambria"/>
                <a:cs typeface="Cambria"/>
              </a:rPr>
              <a:t> olur.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TANIMI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051720" y="1791501"/>
            <a:ext cx="6591985" cy="48058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tr-TR" sz="2400" dirty="0" smtClean="0">
                <a:solidFill>
                  <a:schemeClr val="accent1"/>
                </a:solidFill>
                <a:cs typeface="Cambria"/>
              </a:rPr>
              <a:t>A≠Ø </a:t>
            </a:r>
            <a:r>
              <a:rPr lang="tr-TR" altLang="tr-TR" sz="2400" dirty="0">
                <a:solidFill>
                  <a:schemeClr val="accent1"/>
                </a:solidFill>
                <a:cs typeface="Cambria"/>
              </a:rPr>
              <a:t>ve </a:t>
            </a:r>
            <a:r>
              <a:rPr lang="tr-TR" altLang="tr-TR" sz="2400" dirty="0" smtClean="0">
                <a:solidFill>
                  <a:schemeClr val="accent1"/>
                </a:solidFill>
                <a:cs typeface="Cambria"/>
              </a:rPr>
              <a:t>B≠</a:t>
            </a:r>
            <a:r>
              <a:rPr lang="tr-TR" altLang="tr-TR" sz="2400" dirty="0">
                <a:solidFill>
                  <a:schemeClr val="accent1"/>
                </a:solidFill>
                <a:cs typeface="Cambria"/>
              </a:rPr>
              <a:t>Ø</a:t>
            </a:r>
            <a:r>
              <a:rPr lang="tr-TR" altLang="tr-TR" sz="2400" dirty="0" smtClean="0">
                <a:solidFill>
                  <a:schemeClr val="accent1"/>
                </a:solidFill>
                <a:cs typeface="Cambria"/>
              </a:rPr>
              <a:t> olmak </a:t>
            </a:r>
            <a:r>
              <a:rPr lang="tr-TR" altLang="tr-TR" sz="2400" dirty="0">
                <a:solidFill>
                  <a:schemeClr val="accent1"/>
                </a:solidFill>
                <a:cs typeface="Cambria"/>
              </a:rPr>
              <a:t>üzere, A dan B ye bir </a:t>
            </a:r>
            <a:r>
              <a:rPr lang="tr-TR" altLang="tr-TR" sz="2400" dirty="0" smtClean="0">
                <a:solidFill>
                  <a:schemeClr val="accent1"/>
                </a:solidFill>
                <a:cs typeface="Cambria"/>
              </a:rPr>
              <a:t>β</a:t>
            </a:r>
            <a:r>
              <a:rPr lang="tr-TR" altLang="tr-TR" sz="2400" dirty="0">
                <a:solidFill>
                  <a:schemeClr val="accent1"/>
                </a:solidFill>
                <a:cs typeface="Cambria"/>
              </a:rPr>
              <a:t> bağıntısı verilmiş </a:t>
            </a:r>
            <a:r>
              <a:rPr lang="tr-TR" altLang="tr-TR" sz="2400" dirty="0" smtClean="0">
                <a:solidFill>
                  <a:schemeClr val="accent1"/>
                </a:solidFill>
                <a:cs typeface="Cambria"/>
              </a:rPr>
              <a:t>olsun. A </a:t>
            </a:r>
            <a:r>
              <a:rPr lang="tr-TR" altLang="tr-TR" sz="2400" dirty="0" err="1">
                <a:solidFill>
                  <a:schemeClr val="accent1"/>
                </a:solidFill>
                <a:cs typeface="Cambria"/>
              </a:rPr>
              <a:t>nın</a:t>
            </a:r>
            <a:r>
              <a:rPr lang="tr-TR" altLang="tr-TR" sz="2400" dirty="0">
                <a:solidFill>
                  <a:schemeClr val="accent1"/>
                </a:solidFill>
                <a:cs typeface="Cambria"/>
              </a:rPr>
              <a:t> </a:t>
            </a:r>
            <a:r>
              <a:rPr lang="tr-TR" altLang="tr-TR" sz="2400" b="1" dirty="0">
                <a:solidFill>
                  <a:schemeClr val="accent1"/>
                </a:solidFill>
                <a:cs typeface="Cambria"/>
              </a:rPr>
              <a:t>her elemanı</a:t>
            </a:r>
            <a:r>
              <a:rPr lang="tr-TR" altLang="tr-TR" sz="2400" dirty="0">
                <a:solidFill>
                  <a:schemeClr val="accent1"/>
                </a:solidFill>
                <a:cs typeface="Cambria"/>
              </a:rPr>
              <a:t> </a:t>
            </a:r>
            <a:r>
              <a:rPr lang="tr-TR" altLang="tr-TR" sz="2400" dirty="0" smtClean="0">
                <a:solidFill>
                  <a:schemeClr val="accent1"/>
                </a:solidFill>
                <a:cs typeface="Cambria"/>
              </a:rPr>
              <a:t>B’nin </a:t>
            </a:r>
            <a:r>
              <a:rPr lang="tr-TR" altLang="tr-TR" sz="2400" dirty="0">
                <a:solidFill>
                  <a:schemeClr val="accent1"/>
                </a:solidFill>
                <a:cs typeface="Cambria"/>
              </a:rPr>
              <a:t>elemanlarıyla en az bir kez ve en çok bir kez eşleniyorsa bu bağıntıya fonksiyon denir</a:t>
            </a:r>
            <a:r>
              <a:rPr lang="tr-TR" altLang="tr-TR" sz="2400" dirty="0" smtClean="0">
                <a:solidFill>
                  <a:schemeClr val="accent1"/>
                </a:solidFill>
                <a:cs typeface="Cambria"/>
              </a:rPr>
              <a:t>.</a:t>
            </a:r>
          </a:p>
          <a:p>
            <a:pPr marL="0" indent="0">
              <a:buNone/>
            </a:pPr>
            <a:endParaRPr lang="tr-TR" altLang="tr-TR" sz="2400" dirty="0">
              <a:solidFill>
                <a:schemeClr val="accent1"/>
              </a:solidFill>
              <a:cs typeface="Cambria"/>
            </a:endParaRPr>
          </a:p>
          <a:p>
            <a:pPr marL="0" indent="0">
              <a:buNone/>
            </a:pPr>
            <a:r>
              <a:rPr lang="tr-TR" sz="2400" dirty="0">
                <a:solidFill>
                  <a:srgbClr val="A53010"/>
                </a:solidFill>
                <a:cs typeface="Cambria"/>
                <a:sym typeface="Symbol"/>
              </a:rPr>
              <a:t></a:t>
            </a:r>
            <a:r>
              <a:rPr lang="tr-TR" sz="2400" dirty="0" err="1">
                <a:solidFill>
                  <a:srgbClr val="A53010"/>
                </a:solidFill>
                <a:cs typeface="Cambria"/>
              </a:rPr>
              <a:t>x</a:t>
            </a:r>
            <a:r>
              <a:rPr lang="tr-TR" sz="2400" dirty="0" err="1">
                <a:solidFill>
                  <a:srgbClr val="A53010"/>
                </a:solidFill>
                <a:cs typeface="Cambria"/>
                <a:sym typeface="Symbol"/>
              </a:rPr>
              <a:t></a:t>
            </a:r>
            <a:r>
              <a:rPr lang="tr-TR" sz="2400" dirty="0" err="1">
                <a:solidFill>
                  <a:srgbClr val="A53010"/>
                </a:solidFill>
                <a:cs typeface="Cambria"/>
              </a:rPr>
              <a:t>A</a:t>
            </a:r>
            <a:r>
              <a:rPr lang="tr-TR" sz="2400" dirty="0">
                <a:solidFill>
                  <a:srgbClr val="A53010"/>
                </a:solidFill>
                <a:cs typeface="Cambria"/>
              </a:rPr>
              <a:t> ve </a:t>
            </a:r>
            <a:r>
              <a:rPr lang="tr-TR" sz="2400" dirty="0" err="1">
                <a:solidFill>
                  <a:srgbClr val="A53010"/>
                </a:solidFill>
                <a:cs typeface="Cambria"/>
              </a:rPr>
              <a:t>y</a:t>
            </a:r>
            <a:r>
              <a:rPr lang="tr-TR" sz="2400" dirty="0" err="1">
                <a:solidFill>
                  <a:srgbClr val="A53010"/>
                </a:solidFill>
                <a:cs typeface="Cambria"/>
                <a:sym typeface="Symbol"/>
              </a:rPr>
              <a:t></a:t>
            </a:r>
            <a:r>
              <a:rPr lang="tr-TR" sz="2400" dirty="0" err="1">
                <a:solidFill>
                  <a:srgbClr val="A53010"/>
                </a:solidFill>
                <a:cs typeface="Cambria"/>
              </a:rPr>
              <a:t>B</a:t>
            </a:r>
            <a:r>
              <a:rPr lang="en-US" sz="2400" dirty="0">
                <a:solidFill>
                  <a:srgbClr val="A53010"/>
                </a:solidFill>
                <a:cs typeface="Cambria"/>
              </a:rPr>
              <a:t> </a:t>
            </a:r>
            <a:r>
              <a:rPr lang="tr-TR" altLang="tr-TR" sz="2400" dirty="0">
                <a:solidFill>
                  <a:srgbClr val="A53010"/>
                </a:solidFill>
                <a:cs typeface="Cambria"/>
              </a:rPr>
              <a:t>olmak üzere, A dan B ye bir f </a:t>
            </a:r>
            <a:r>
              <a:rPr lang="tr-TR" altLang="tr-TR" sz="2400" dirty="0" smtClean="0">
                <a:solidFill>
                  <a:srgbClr val="A53010"/>
                </a:solidFill>
                <a:cs typeface="Cambria"/>
              </a:rPr>
              <a:t>fonksiyonu </a:t>
            </a:r>
            <a:r>
              <a:rPr lang="tr-TR" sz="2400" dirty="0" err="1" smtClean="0">
                <a:solidFill>
                  <a:srgbClr val="A53010"/>
                </a:solidFill>
                <a:cs typeface="Cambria"/>
              </a:rPr>
              <a:t>f:A</a:t>
            </a:r>
            <a:r>
              <a:rPr lang="tr-TR" sz="2400" dirty="0" err="1">
                <a:solidFill>
                  <a:srgbClr val="A53010"/>
                </a:solidFill>
                <a:cs typeface="Cambria"/>
                <a:sym typeface="Symbol"/>
              </a:rPr>
              <a:t></a:t>
            </a:r>
            <a:r>
              <a:rPr lang="tr-TR" sz="2400" dirty="0" err="1">
                <a:solidFill>
                  <a:srgbClr val="A53010"/>
                </a:solidFill>
                <a:cs typeface="Cambria"/>
              </a:rPr>
              <a:t>B</a:t>
            </a:r>
            <a:r>
              <a:rPr lang="en-US" sz="2400" dirty="0">
                <a:solidFill>
                  <a:srgbClr val="A53010"/>
                </a:solidFill>
                <a:cs typeface="Cambria"/>
              </a:rPr>
              <a:t> </a:t>
            </a:r>
            <a:r>
              <a:rPr lang="tr-TR" altLang="tr-TR" sz="2400" dirty="0">
                <a:solidFill>
                  <a:srgbClr val="A53010"/>
                </a:solidFill>
                <a:cs typeface="Cambria"/>
              </a:rPr>
              <a:t> ya da </a:t>
            </a:r>
            <a:r>
              <a:rPr lang="tr-TR" sz="2400" dirty="0" err="1">
                <a:solidFill>
                  <a:srgbClr val="A53010"/>
                </a:solidFill>
                <a:cs typeface="Cambria"/>
              </a:rPr>
              <a:t>x</a:t>
            </a:r>
            <a:r>
              <a:rPr lang="tr-TR" sz="2400" dirty="0" err="1">
                <a:solidFill>
                  <a:srgbClr val="A53010"/>
                </a:solidFill>
                <a:cs typeface="Cambria"/>
                <a:sym typeface="Symbol"/>
              </a:rPr>
              <a:t></a:t>
            </a:r>
            <a:r>
              <a:rPr lang="tr-TR" sz="2400" dirty="0" err="1">
                <a:solidFill>
                  <a:srgbClr val="A53010"/>
                </a:solidFill>
                <a:cs typeface="Cambria"/>
              </a:rPr>
              <a:t>f</a:t>
            </a:r>
            <a:r>
              <a:rPr lang="tr-TR" sz="2400" dirty="0">
                <a:solidFill>
                  <a:srgbClr val="A53010"/>
                </a:solidFill>
                <a:cs typeface="Cambria"/>
              </a:rPr>
              <a:t>(x)=y</a:t>
            </a:r>
            <a:r>
              <a:rPr lang="en-US" sz="2400" dirty="0">
                <a:solidFill>
                  <a:srgbClr val="A53010"/>
                </a:solidFill>
                <a:cs typeface="Cambria"/>
              </a:rPr>
              <a:t> </a:t>
            </a:r>
            <a:r>
              <a:rPr lang="tr-TR" altLang="tr-TR" sz="2400" dirty="0">
                <a:solidFill>
                  <a:srgbClr val="A53010"/>
                </a:solidFill>
                <a:cs typeface="Cambria"/>
              </a:rPr>
              <a:t>biçiminde gösterilir. </a:t>
            </a:r>
          </a:p>
          <a:p>
            <a:pPr marL="0" indent="0">
              <a:buNone/>
            </a:pPr>
            <a:r>
              <a:rPr lang="tr-TR" altLang="tr-TR" sz="2400" dirty="0">
                <a:solidFill>
                  <a:srgbClr val="A53010"/>
                </a:solidFill>
                <a:cs typeface="Cambria"/>
              </a:rPr>
              <a:t>A’ya fonksiyonun tanım kümesi, B ye de değer kümesi denir.</a:t>
            </a:r>
          </a:p>
          <a:p>
            <a:pPr marL="0" indent="0">
              <a:buNone/>
            </a:pPr>
            <a:endParaRPr lang="tr-TR" altLang="tr-TR" sz="2400" dirty="0">
              <a:solidFill>
                <a:schemeClr val="accent1"/>
              </a:solidFill>
              <a:cs typeface="Cambria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349694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23850" y="750888"/>
            <a:ext cx="8243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tr-TR" altLang="tr-TR" b="1" dirty="0">
              <a:solidFill>
                <a:srgbClr val="FFFF00"/>
              </a:solidFill>
              <a:latin typeface="Cambria"/>
              <a:cs typeface="Cambria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619672" y="1741458"/>
            <a:ext cx="4248472" cy="1179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Şekilde A dan B ye tanımlanan f fonksiyonu</a:t>
            </a:r>
          </a:p>
          <a:p>
            <a:pPr>
              <a:lnSpc>
                <a:spcPct val="150000"/>
              </a:lnSpc>
            </a:pP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f = {(a, 1), (b, 2), (c, 3), (d, 2</a:t>
            </a: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)}  biçiminde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de gösterilir</a:t>
            </a: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.</a:t>
            </a:r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>
            <a:normAutofit/>
          </a:bodyPr>
          <a:lstStyle/>
          <a:p>
            <a:r>
              <a:rPr lang="tr-TR" altLang="tr-TR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TANIMI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47664" y="3410839"/>
            <a:ext cx="7488833" cy="333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120000"/>
              </a:lnSpc>
              <a:buFont typeface="Wingdings" charset="2"/>
              <a:buChar char="Ø"/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Her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fonksiyon bir bağıntıdır. Fakat her bağıntı fonksiyon olmayabilir.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Ø"/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Görüntü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kümesi değer kümesinin alt kümesidir.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Ø"/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s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(A) = m ve s(B) = n olmak üzere,</a:t>
            </a:r>
          </a:p>
          <a:p>
            <a:pPr marL="742950" lvl="1" indent="-285750">
              <a:lnSpc>
                <a:spcPct val="120000"/>
              </a:lnSpc>
              <a:buFont typeface="Wingdings" charset="2"/>
              <a:buChar char="Ø"/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A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dan B ye </a:t>
            </a:r>
            <a:r>
              <a:rPr lang="tr-TR" altLang="tr-TR" sz="1600" b="1" dirty="0" err="1" smtClean="0">
                <a:solidFill>
                  <a:srgbClr val="C00000"/>
                </a:solidFill>
                <a:latin typeface="Cambria"/>
                <a:cs typeface="Cambria"/>
              </a:rPr>
              <a:t>n</a:t>
            </a:r>
            <a:r>
              <a:rPr lang="tr-TR" altLang="tr-TR" sz="1600" b="1" baseline="30000" dirty="0" err="1" smtClean="0">
                <a:solidFill>
                  <a:srgbClr val="C00000"/>
                </a:solidFill>
                <a:latin typeface="Cambria"/>
                <a:cs typeface="Cambria"/>
              </a:rPr>
              <a:t>m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 tane fonksiyon tanımlanabilir.</a:t>
            </a:r>
          </a:p>
          <a:p>
            <a:pPr marL="742950" lvl="1" indent="-285750">
              <a:lnSpc>
                <a:spcPct val="120000"/>
              </a:lnSpc>
              <a:buFont typeface="Wingdings" charset="2"/>
              <a:buChar char="Ø"/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B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den A ya </a:t>
            </a:r>
            <a:r>
              <a:rPr lang="tr-TR" altLang="tr-TR" sz="1600" b="1" dirty="0" err="1" smtClean="0">
                <a:solidFill>
                  <a:srgbClr val="C00000"/>
                </a:solidFill>
                <a:latin typeface="Cambria"/>
                <a:cs typeface="Cambria"/>
              </a:rPr>
              <a:t>m</a:t>
            </a:r>
            <a:r>
              <a:rPr lang="tr-TR" altLang="tr-TR" sz="1600" b="1" baseline="30000" dirty="0" err="1" smtClean="0">
                <a:solidFill>
                  <a:srgbClr val="C00000"/>
                </a:solidFill>
                <a:latin typeface="Cambria"/>
                <a:cs typeface="Cambria"/>
              </a:rPr>
              <a:t>n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 tane fonksiyon tanımlanabilir.</a:t>
            </a:r>
          </a:p>
          <a:p>
            <a:pPr marL="742950" lvl="1" indent="-285750">
              <a:lnSpc>
                <a:spcPct val="120000"/>
              </a:lnSpc>
              <a:buFont typeface="Wingdings" charset="2"/>
              <a:buChar char="Ø"/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A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dan B ye tanımlanabilen fonksiyon olmayan bağıntıların sayısı </a:t>
            </a:r>
            <a:endParaRPr lang="tr-TR" altLang="tr-TR" sz="1600" b="1" dirty="0" smtClean="0">
              <a:solidFill>
                <a:srgbClr val="C00000"/>
              </a:solidFill>
              <a:latin typeface="Cambria"/>
              <a:cs typeface="Cambria"/>
            </a:endParaRPr>
          </a:p>
          <a:p>
            <a:pPr lvl="1">
              <a:lnSpc>
                <a:spcPct val="120000"/>
              </a:lnSpc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2</a:t>
            </a:r>
            <a:r>
              <a:rPr lang="tr-TR" altLang="tr-TR" sz="1600" b="1" baseline="30000" dirty="0" smtClean="0">
                <a:solidFill>
                  <a:srgbClr val="C00000"/>
                </a:solidFill>
                <a:latin typeface="Cambria"/>
                <a:cs typeface="Cambria"/>
              </a:rPr>
              <a:t>m.n</a:t>
            </a: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-n</a:t>
            </a:r>
            <a:r>
              <a:rPr lang="tr-TR" altLang="tr-TR" sz="1600" b="1" baseline="30000" dirty="0" smtClean="0">
                <a:solidFill>
                  <a:srgbClr val="C00000"/>
                </a:solidFill>
                <a:latin typeface="Cambria"/>
                <a:cs typeface="Cambria"/>
              </a:rPr>
              <a:t>m</a:t>
            </a: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tr-TR" altLang="tr-TR" sz="1600" b="1" dirty="0" err="1" smtClean="0">
                <a:solidFill>
                  <a:srgbClr val="C00000"/>
                </a:solidFill>
                <a:latin typeface="Cambria"/>
                <a:cs typeface="Cambria"/>
              </a:rPr>
              <a:t>dir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.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Ø"/>
            </a:pP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Grafiği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verilen bir bağıntının fonksiyon olup olmadığını anlamak için, </a:t>
            </a:r>
            <a:r>
              <a:rPr lang="tr-TR" altLang="tr-TR" sz="1600" b="1" dirty="0" smtClean="0">
                <a:solidFill>
                  <a:srgbClr val="C00000"/>
                </a:solidFill>
                <a:latin typeface="Cambria"/>
                <a:cs typeface="Cambria"/>
              </a:rPr>
              <a:t>y </a:t>
            </a:r>
            <a:r>
              <a:rPr lang="tr-TR" altLang="tr-TR" sz="1600" b="1" dirty="0">
                <a:solidFill>
                  <a:srgbClr val="C00000"/>
                </a:solidFill>
                <a:latin typeface="Cambria"/>
                <a:cs typeface="Cambria"/>
              </a:rPr>
              <a:t>eksenine paralel doğrular çizilir. Bu doğrular fonksiyonun belirttiği eğride en az bir ve en çok bir noktayı kesiyorsa verilen bağıntı x ten y ye bir fonksiyondur.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468" y="1412776"/>
            <a:ext cx="2882215" cy="1872208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FONKSİYONLARDA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DÖRT İŞLEM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942415" y="1988840"/>
            <a:ext cx="7201585" cy="4724400"/>
          </a:xfrm>
        </p:spPr>
        <p:txBody>
          <a:bodyPr>
            <a:no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>
                <a:solidFill>
                  <a:schemeClr val="accent1"/>
                </a:solidFill>
              </a:rPr>
              <a:t>f ve g birer fonksiyon olsun</a:t>
            </a:r>
            <a:r>
              <a:rPr lang="tr-TR" altLang="tr-TR" sz="2000" dirty="0" smtClean="0">
                <a:solidFill>
                  <a:schemeClr val="accent1"/>
                </a:solidFill>
              </a:rPr>
              <a:t>.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 smtClean="0">
                <a:solidFill>
                  <a:schemeClr val="accent1"/>
                </a:solidFill>
              </a:rPr>
              <a:t>f </a:t>
            </a:r>
            <a:r>
              <a:rPr lang="tr-TR" altLang="tr-TR" sz="2000" dirty="0">
                <a:solidFill>
                  <a:schemeClr val="accent1"/>
                </a:solidFill>
              </a:rPr>
              <a:t>: A → IR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 smtClean="0">
                <a:solidFill>
                  <a:schemeClr val="accent1"/>
                </a:solidFill>
              </a:rPr>
              <a:t>g </a:t>
            </a:r>
            <a:r>
              <a:rPr lang="tr-TR" altLang="tr-TR" sz="2000" dirty="0">
                <a:solidFill>
                  <a:schemeClr val="accent1"/>
                </a:solidFill>
              </a:rPr>
              <a:t>: B → IR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>
                <a:solidFill>
                  <a:schemeClr val="accent1"/>
                </a:solidFill>
              </a:rPr>
              <a:t>olmak üzere, </a:t>
            </a:r>
            <a:endParaRPr lang="tr-TR" altLang="tr-TR" sz="2000" dirty="0" smtClean="0">
              <a:solidFill>
                <a:schemeClr val="accent1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endParaRPr lang="tr-TR" altLang="tr-TR" sz="2000" dirty="0">
              <a:solidFill>
                <a:schemeClr val="accent1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 smtClean="0">
                <a:solidFill>
                  <a:schemeClr val="accent1"/>
                </a:solidFill>
              </a:rPr>
              <a:t>1. f </a:t>
            </a:r>
            <a:r>
              <a:rPr lang="tr-TR" altLang="tr-TR" sz="2000" dirty="0">
                <a:solidFill>
                  <a:schemeClr val="accent1"/>
                </a:solidFill>
              </a:rPr>
              <a:t>± g: A ∩ B → IR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 smtClean="0">
                <a:solidFill>
                  <a:schemeClr val="accent1"/>
                </a:solidFill>
              </a:rPr>
              <a:t>(</a:t>
            </a:r>
            <a:r>
              <a:rPr lang="tr-TR" altLang="tr-TR" sz="2000" dirty="0">
                <a:solidFill>
                  <a:schemeClr val="accent1"/>
                </a:solidFill>
              </a:rPr>
              <a:t>f ± g)(x) = f(x) ± g(x) </a:t>
            </a:r>
            <a:endParaRPr lang="tr-TR" altLang="tr-TR" sz="2000" dirty="0" smtClean="0">
              <a:solidFill>
                <a:schemeClr val="accent1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endParaRPr lang="tr-TR" altLang="tr-TR" sz="2000" dirty="0">
              <a:solidFill>
                <a:schemeClr val="accent1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 smtClean="0">
                <a:solidFill>
                  <a:schemeClr val="accent1"/>
                </a:solidFill>
              </a:rPr>
              <a:t>2. f </a:t>
            </a:r>
            <a:r>
              <a:rPr lang="tr-TR" altLang="tr-TR" sz="2000" dirty="0">
                <a:solidFill>
                  <a:schemeClr val="accent1"/>
                </a:solidFill>
              </a:rPr>
              <a:t>. g: A ∩ B → IR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 smtClean="0">
                <a:solidFill>
                  <a:schemeClr val="accent1"/>
                </a:solidFill>
              </a:rPr>
              <a:t>(</a:t>
            </a:r>
            <a:r>
              <a:rPr lang="tr-TR" altLang="tr-TR" sz="2000" dirty="0">
                <a:solidFill>
                  <a:schemeClr val="accent1"/>
                </a:solidFill>
              </a:rPr>
              <a:t>f . g)(x) = f(x) . g(x</a:t>
            </a:r>
            <a:r>
              <a:rPr lang="tr-TR" altLang="tr-TR" sz="2000" dirty="0" smtClean="0">
                <a:solidFill>
                  <a:schemeClr val="accent1"/>
                </a:solidFill>
              </a:rPr>
              <a:t>)</a:t>
            </a:r>
          </a:p>
          <a:p>
            <a:pPr marL="0" indent="0">
              <a:spcBef>
                <a:spcPts val="400"/>
              </a:spcBef>
              <a:buNone/>
            </a:pPr>
            <a:endParaRPr lang="tr-TR" altLang="tr-TR" sz="2000" dirty="0">
              <a:solidFill>
                <a:schemeClr val="accent1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tr-TR" altLang="tr-TR" sz="2000" dirty="0" smtClean="0">
                <a:solidFill>
                  <a:schemeClr val="accent1"/>
                </a:solidFill>
              </a:rPr>
              <a:t>3. </a:t>
            </a:r>
            <a:r>
              <a:rPr lang="en-US" sz="2000" i="1" dirty="0">
                <a:solidFill>
                  <a:schemeClr val="accent1"/>
                </a:solidFill>
              </a:rPr>
              <a:t>f/g (x</a:t>
            </a:r>
            <a:r>
              <a:rPr lang="en-US" sz="2000" i="1" dirty="0" smtClean="0">
                <a:solidFill>
                  <a:schemeClr val="accent1"/>
                </a:solidFill>
              </a:rPr>
              <a:t>):</a:t>
            </a:r>
            <a:r>
              <a:rPr lang="tr-TR" altLang="tr-TR" sz="2000" dirty="0">
                <a:solidFill>
                  <a:schemeClr val="accent1"/>
                </a:solidFill>
              </a:rPr>
              <a:t>A ∩ B → IR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2000" i="1" dirty="0" smtClean="0">
                <a:solidFill>
                  <a:schemeClr val="accent1"/>
                </a:solidFill>
              </a:rPr>
              <a:t>f/g (x)=f(x)</a:t>
            </a:r>
            <a:r>
              <a:rPr lang="tr-TR" sz="2000" i="1" dirty="0" smtClean="0">
                <a:solidFill>
                  <a:schemeClr val="accent1"/>
                </a:solidFill>
              </a:rPr>
              <a:t>/</a:t>
            </a:r>
            <a:r>
              <a:rPr lang="en-US" sz="2000" i="1" dirty="0" smtClean="0">
                <a:solidFill>
                  <a:schemeClr val="accent1"/>
                </a:solidFill>
              </a:rPr>
              <a:t>g(x), (g(x)≠0)</a:t>
            </a:r>
            <a:endParaRPr lang="tr-TR" altLang="tr-TR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979712" y="2132856"/>
            <a:ext cx="638926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x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1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,x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2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  A için,</a:t>
            </a:r>
          </a:p>
          <a:p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f (x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1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)</a:t>
            </a:r>
            <a:r>
              <a:rPr lang="tr-TR" sz="16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=</a:t>
            </a:r>
            <a:r>
              <a:rPr lang="tr-TR" sz="16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f (x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2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) iken 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1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=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2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ise, f fonksiyonu bire bir fonksiyondur. Ya da</a:t>
            </a:r>
            <a:endParaRPr lang="tr-TR" sz="1600" dirty="0">
              <a:solidFill>
                <a:srgbClr val="A53010"/>
              </a:solidFill>
              <a:latin typeface=""/>
              <a:cs typeface=""/>
              <a:sym typeface="Symbol" charset="0"/>
            </a:endParaRPr>
          </a:p>
          <a:p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f (x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1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)</a:t>
            </a:r>
            <a:r>
              <a:rPr lang="tr-TR" sz="16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</a:t>
            </a:r>
            <a:r>
              <a:rPr lang="tr-TR" sz="16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f (x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2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) iken 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1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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x</a:t>
            </a:r>
            <a:r>
              <a:rPr lang="tr-TR" sz="1600" baseline="-25000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2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  <a:sym typeface="Symbol" charset="0"/>
              </a:rPr>
              <a:t>ise, f fonksiyonu bire birdir. </a:t>
            </a:r>
          </a:p>
          <a:p>
            <a:endParaRPr lang="tr-TR" altLang="tr-TR" b="1" dirty="0" smtClean="0">
              <a:solidFill>
                <a:srgbClr val="A53010"/>
              </a:solidFill>
              <a:latin typeface=""/>
              <a:cs typeface=""/>
            </a:endParaRPr>
          </a:p>
          <a:p>
            <a:r>
              <a:rPr lang="tr-TR" dirty="0">
                <a:solidFill>
                  <a:srgbClr val="A53010"/>
                </a:solidFill>
                <a:latin typeface=""/>
                <a:cs typeface=""/>
              </a:rPr>
              <a:t>f, A dan B ye bir fonksiyon olsun.</a:t>
            </a:r>
          </a:p>
          <a:p>
            <a:r>
              <a:rPr lang="tr-TR" dirty="0">
                <a:solidFill>
                  <a:srgbClr val="A53010"/>
                </a:solidFill>
                <a:latin typeface=""/>
                <a:cs typeface=""/>
              </a:rPr>
              <a:t>f </a:t>
            </a:r>
            <a:r>
              <a:rPr lang="tr-TR" dirty="0" err="1">
                <a:solidFill>
                  <a:srgbClr val="A53010"/>
                </a:solidFill>
                <a:latin typeface=""/>
                <a:cs typeface=""/>
              </a:rPr>
              <a:t>nin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</a:rPr>
              <a:t> tanım kümesindeki her farklı elemanının görüntüsü farklı ise, f fonksiyonuna </a:t>
            </a:r>
            <a:r>
              <a:rPr lang="tr-TR" b="1" dirty="0">
                <a:solidFill>
                  <a:srgbClr val="A53010"/>
                </a:solidFill>
                <a:latin typeface=""/>
                <a:cs typeface=""/>
              </a:rPr>
              <a:t>bire bir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</a:rPr>
              <a:t> ( 1-1 ) fonksiyon denir. </a:t>
            </a:r>
            <a:r>
              <a:rPr lang="tr-TR" b="1" dirty="0">
                <a:solidFill>
                  <a:srgbClr val="A53010"/>
                </a:solidFill>
                <a:latin typeface=""/>
                <a:cs typeface=""/>
              </a:rPr>
              <a:t> </a:t>
            </a:r>
            <a:r>
              <a:rPr lang="tr-TR" dirty="0">
                <a:solidFill>
                  <a:srgbClr val="A53010"/>
                </a:solidFill>
                <a:latin typeface=""/>
                <a:cs typeface=""/>
              </a:rPr>
              <a:t>  </a:t>
            </a:r>
            <a:endParaRPr lang="tr-TR" sz="2400" b="1" dirty="0">
              <a:solidFill>
                <a:srgbClr val="A5301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"/>
              <a:cs typeface=""/>
            </a:endParaRPr>
          </a:p>
          <a:p>
            <a:endParaRPr lang="tr-TR" altLang="tr-TR" b="1" dirty="0" smtClean="0">
              <a:solidFill>
                <a:srgbClr val="A53010"/>
              </a:solidFill>
              <a:latin typeface=""/>
              <a:cs typeface=""/>
            </a:endParaRPr>
          </a:p>
          <a:p>
            <a:pPr eaLnBrk="0" hangingPunct="0"/>
            <a:r>
              <a:rPr lang="tr-TR" altLang="tr-TR" dirty="0" smtClean="0">
                <a:solidFill>
                  <a:srgbClr val="A53010"/>
                </a:solidFill>
                <a:latin typeface=""/>
                <a:cs typeface=""/>
              </a:rPr>
              <a:t>A </a:t>
            </a:r>
            <a:r>
              <a:rPr lang="tr-TR" altLang="tr-TR" dirty="0">
                <a:solidFill>
                  <a:srgbClr val="A53010"/>
                </a:solidFill>
                <a:latin typeface=""/>
                <a:cs typeface=""/>
              </a:rPr>
              <a:t>dan B ye tanımlanabilecek bire bir fonksiyonların sayısı,</a:t>
            </a:r>
          </a:p>
          <a:p>
            <a:pPr eaLnBrk="0" hangingPunct="0"/>
            <a:endParaRPr lang="tr-TR" altLang="tr-TR" dirty="0">
              <a:solidFill>
                <a:srgbClr val="A53010"/>
              </a:solidFill>
              <a:latin typeface=""/>
              <a:cs typeface=""/>
            </a:endParaRPr>
          </a:p>
        </p:txBody>
      </p:sp>
      <p:sp>
        <p:nvSpPr>
          <p:cNvPr id="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45201" y="624110"/>
            <a:ext cx="6875271" cy="1280890"/>
          </a:xfrm>
        </p:spPr>
        <p:txBody>
          <a:bodyPr>
            <a:normAutofit fontScale="90000"/>
          </a:bodyPr>
          <a:lstStyle/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Bire Bir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5085184"/>
            <a:ext cx="4356100" cy="13589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942415" y="2133600"/>
            <a:ext cx="6806049" cy="44637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tr-TR" sz="2400" dirty="0">
                <a:solidFill>
                  <a:srgbClr val="C00000"/>
                </a:solidFill>
              </a:rPr>
              <a:t>Görüntü kümesi değer kümesine eşit olan fonksiyonlara </a:t>
            </a:r>
            <a:r>
              <a:rPr lang="tr-TR" altLang="tr-TR" sz="2400" b="1" dirty="0">
                <a:solidFill>
                  <a:srgbClr val="C00000"/>
                </a:solidFill>
              </a:rPr>
              <a:t>örten fonksiyon</a:t>
            </a:r>
            <a:r>
              <a:rPr lang="tr-TR" altLang="tr-TR" sz="2400" dirty="0">
                <a:solidFill>
                  <a:srgbClr val="C00000"/>
                </a:solidFill>
              </a:rPr>
              <a:t> denir</a:t>
            </a:r>
            <a:r>
              <a:rPr lang="tr-TR" altLang="tr-TR" sz="2400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tr-TR" altLang="tr-TR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tr-TR" altLang="tr-TR" sz="2400" dirty="0" smtClean="0">
                <a:solidFill>
                  <a:srgbClr val="C00000"/>
                </a:solidFill>
                <a:cs typeface="Cambria"/>
              </a:rPr>
              <a:t>f </a:t>
            </a:r>
            <a:r>
              <a:rPr lang="tr-TR" altLang="tr-TR" sz="2400" dirty="0">
                <a:solidFill>
                  <a:srgbClr val="C00000"/>
                </a:solidFill>
                <a:cs typeface="Cambria"/>
              </a:rPr>
              <a:t>: A </a:t>
            </a:r>
            <a:r>
              <a:rPr lang="tr-TR" altLang="tr-TR" sz="2400" dirty="0">
                <a:solidFill>
                  <a:schemeClr val="accent1"/>
                </a:solidFill>
              </a:rPr>
              <a:t>→</a:t>
            </a:r>
            <a:r>
              <a:rPr lang="tr-TR" altLang="tr-TR" sz="2400" dirty="0">
                <a:solidFill>
                  <a:srgbClr val="C00000"/>
                </a:solidFill>
                <a:cs typeface="Cambria"/>
              </a:rPr>
              <a:t> B</a:t>
            </a:r>
          </a:p>
          <a:p>
            <a:pPr marL="0" indent="0">
              <a:buNone/>
            </a:pPr>
            <a:r>
              <a:rPr lang="tr-TR" altLang="tr-TR" sz="2400" dirty="0">
                <a:solidFill>
                  <a:srgbClr val="C00000"/>
                </a:solidFill>
                <a:cs typeface="Cambria"/>
              </a:rPr>
              <a:t>f(A) = B ise, f örtendir.</a:t>
            </a:r>
          </a:p>
          <a:p>
            <a:pPr marL="0" indent="0">
              <a:buNone/>
            </a:pPr>
            <a:endParaRPr lang="tr-TR" altLang="tr-TR" sz="2400" dirty="0" smtClean="0">
              <a:solidFill>
                <a:srgbClr val="C00000"/>
              </a:solidFill>
              <a:cs typeface="Cambria"/>
            </a:endParaRPr>
          </a:p>
          <a:p>
            <a:pPr marL="0" indent="0">
              <a:buNone/>
            </a:pPr>
            <a:r>
              <a:rPr lang="tr-TR" altLang="tr-TR" sz="2400" dirty="0" smtClean="0">
                <a:solidFill>
                  <a:srgbClr val="C00000"/>
                </a:solidFill>
                <a:cs typeface="Cambria"/>
              </a:rPr>
              <a:t>s</a:t>
            </a:r>
            <a:r>
              <a:rPr lang="tr-TR" altLang="tr-TR" sz="2400" dirty="0">
                <a:solidFill>
                  <a:srgbClr val="C00000"/>
                </a:solidFill>
                <a:cs typeface="Cambria"/>
              </a:rPr>
              <a:t>(A) = m olmak üzere, A dan A ya tanımlanabilen bire bir örten fonksiyonların sayısı,</a:t>
            </a:r>
          </a:p>
          <a:p>
            <a:pPr marL="0" indent="0">
              <a:buNone/>
            </a:pPr>
            <a:r>
              <a:rPr lang="tr-TR" altLang="tr-TR" sz="2400" dirty="0">
                <a:solidFill>
                  <a:srgbClr val="C00000"/>
                </a:solidFill>
                <a:cs typeface="Cambria"/>
              </a:rPr>
              <a:t>m! = m × (m – 1) × (m – 2) × ... × 3 × 2 × 1 </a:t>
            </a:r>
            <a:r>
              <a:rPr lang="tr-TR" altLang="tr-TR" sz="2400" dirty="0" err="1">
                <a:solidFill>
                  <a:srgbClr val="C00000"/>
                </a:solidFill>
                <a:cs typeface="Cambria"/>
              </a:rPr>
              <a:t>dir</a:t>
            </a:r>
            <a:r>
              <a:rPr lang="tr-TR" altLang="tr-TR" sz="2400" dirty="0" smtClean="0">
                <a:solidFill>
                  <a:srgbClr val="C00000"/>
                </a:solidFill>
                <a:cs typeface="Cambria"/>
              </a:rPr>
              <a:t>.</a:t>
            </a:r>
            <a:endParaRPr lang="tr-TR" altLang="tr-TR" sz="2400" dirty="0">
              <a:solidFill>
                <a:srgbClr val="C00000"/>
              </a:solidFill>
              <a:cs typeface="Cambria"/>
            </a:endParaRP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Örten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942415" y="2109328"/>
            <a:ext cx="4645809" cy="131967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dirty="0" err="1">
                <a:solidFill>
                  <a:srgbClr val="A53010"/>
                </a:solidFill>
              </a:rPr>
              <a:t>Tanım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kümesindeki</a:t>
            </a:r>
            <a:r>
              <a:rPr lang="en-US" dirty="0">
                <a:solidFill>
                  <a:srgbClr val="A53010"/>
                </a:solidFill>
              </a:rPr>
              <a:t> her </a:t>
            </a:r>
            <a:r>
              <a:rPr lang="en-US" dirty="0" err="1">
                <a:solidFill>
                  <a:srgbClr val="A53010"/>
                </a:solidFill>
              </a:rPr>
              <a:t>elemanın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görüntüsü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yine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aynı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ise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bu</a:t>
            </a:r>
            <a:r>
              <a:rPr lang="en-US" dirty="0">
                <a:solidFill>
                  <a:srgbClr val="A53010"/>
                </a:solidFill>
              </a:rPr>
              <a:t> tip </a:t>
            </a:r>
            <a:r>
              <a:rPr lang="en-US" dirty="0" err="1">
                <a:solidFill>
                  <a:srgbClr val="A53010"/>
                </a:solidFill>
              </a:rPr>
              <a:t>fonksiyona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b="1" dirty="0" err="1">
                <a:solidFill>
                  <a:srgbClr val="A53010"/>
                </a:solidFill>
              </a:rPr>
              <a:t>birim</a:t>
            </a:r>
            <a:r>
              <a:rPr lang="en-US" b="1" dirty="0">
                <a:solidFill>
                  <a:srgbClr val="A53010"/>
                </a:solidFill>
              </a:rPr>
              <a:t> </a:t>
            </a:r>
            <a:r>
              <a:rPr lang="en-US" b="1" dirty="0" err="1">
                <a:solidFill>
                  <a:srgbClr val="A53010"/>
                </a:solidFill>
              </a:rPr>
              <a:t>fonksiyon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denir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ve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>
                <a:solidFill>
                  <a:srgbClr val="A53010"/>
                </a:solidFill>
                <a:sym typeface="Symbol" charset="0"/>
              </a:rPr>
              <a:t></a:t>
            </a:r>
            <a:r>
              <a:rPr lang="en-US" b="1" dirty="0">
                <a:solidFill>
                  <a:srgbClr val="A53010"/>
                </a:solidFill>
                <a:sym typeface="Symbol" charset="0"/>
              </a:rPr>
              <a:t>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ile</a:t>
            </a:r>
            <a:r>
              <a:rPr lang="en-US" dirty="0">
                <a:solidFill>
                  <a:srgbClr val="A53010"/>
                </a:solidFill>
              </a:rPr>
              <a:t> </a:t>
            </a:r>
            <a:r>
              <a:rPr lang="en-US" dirty="0" err="1">
                <a:solidFill>
                  <a:srgbClr val="A53010"/>
                </a:solidFill>
              </a:rPr>
              <a:t>gösterilir</a:t>
            </a:r>
            <a:r>
              <a:rPr lang="en-US" dirty="0" smtClean="0">
                <a:solidFill>
                  <a:srgbClr val="A53010"/>
                </a:solidFill>
              </a:rPr>
              <a:t>.</a:t>
            </a:r>
            <a:endParaRPr lang="en-US" dirty="0">
              <a:solidFill>
                <a:srgbClr val="A53010"/>
              </a:solidFill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2677597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 dirty="0">
              <a:latin typeface="Cambria"/>
              <a:cs typeface="Cambria"/>
            </a:endParaRPr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Birim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pSp>
        <p:nvGrpSpPr>
          <p:cNvPr id="9" name="Group 148"/>
          <p:cNvGrpSpPr>
            <a:grpSpLocks/>
          </p:cNvGrpSpPr>
          <p:nvPr/>
        </p:nvGrpSpPr>
        <p:grpSpPr bwMode="auto">
          <a:xfrm>
            <a:off x="6876256" y="1988840"/>
            <a:ext cx="1930400" cy="2082800"/>
            <a:chOff x="336" y="720"/>
            <a:chExt cx="1216" cy="1312"/>
          </a:xfrm>
        </p:grpSpPr>
        <p:sp>
          <p:nvSpPr>
            <p:cNvPr id="10" name="Text Box 88"/>
            <p:cNvSpPr txBox="1">
              <a:spLocks noChangeArrowheads="1"/>
            </p:cNvSpPr>
            <p:nvPr/>
          </p:nvSpPr>
          <p:spPr bwMode="auto">
            <a:xfrm>
              <a:off x="864" y="720"/>
              <a:ext cx="14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tr-TR" dirty="0">
                  <a:latin typeface="Cambria"/>
                  <a:cs typeface="Cambria"/>
                </a:rPr>
                <a:t>f</a:t>
              </a:r>
            </a:p>
          </p:txBody>
        </p:sp>
        <p:grpSp>
          <p:nvGrpSpPr>
            <p:cNvPr id="11" name="Group 104"/>
            <p:cNvGrpSpPr>
              <a:grpSpLocks/>
            </p:cNvGrpSpPr>
            <p:nvPr/>
          </p:nvGrpSpPr>
          <p:grpSpPr bwMode="auto">
            <a:xfrm>
              <a:off x="336" y="816"/>
              <a:ext cx="1216" cy="1216"/>
              <a:chOff x="336" y="2928"/>
              <a:chExt cx="1216" cy="1216"/>
            </a:xfrm>
          </p:grpSpPr>
          <p:sp>
            <p:nvSpPr>
              <p:cNvPr id="12" name="Oval 82"/>
              <p:cNvSpPr>
                <a:spLocks noChangeArrowheads="1"/>
              </p:cNvSpPr>
              <p:nvPr/>
            </p:nvSpPr>
            <p:spPr bwMode="auto">
              <a:xfrm>
                <a:off x="384" y="3024"/>
                <a:ext cx="480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mbria"/>
                  <a:cs typeface="Cambria"/>
                </a:endParaRPr>
              </a:p>
            </p:txBody>
          </p:sp>
          <p:sp>
            <p:nvSpPr>
              <p:cNvPr id="13" name="Oval 83"/>
              <p:cNvSpPr>
                <a:spLocks noChangeArrowheads="1"/>
              </p:cNvSpPr>
              <p:nvPr/>
            </p:nvSpPr>
            <p:spPr bwMode="auto">
              <a:xfrm>
                <a:off x="1008" y="3024"/>
                <a:ext cx="480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mbria"/>
                  <a:cs typeface="Cambria"/>
                </a:endParaRPr>
              </a:p>
            </p:txBody>
          </p:sp>
          <p:sp>
            <p:nvSpPr>
              <p:cNvPr id="14" name="Oval 84"/>
              <p:cNvSpPr>
                <a:spLocks noChangeArrowheads="1"/>
              </p:cNvSpPr>
              <p:nvPr/>
            </p:nvSpPr>
            <p:spPr bwMode="auto">
              <a:xfrm>
                <a:off x="384" y="3024"/>
                <a:ext cx="480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mbria"/>
                  <a:cs typeface="Cambria"/>
                </a:endParaRPr>
              </a:p>
            </p:txBody>
          </p:sp>
          <p:grpSp>
            <p:nvGrpSpPr>
              <p:cNvPr id="15" name="Group 85"/>
              <p:cNvGrpSpPr>
                <a:grpSpLocks/>
              </p:cNvGrpSpPr>
              <p:nvPr/>
            </p:nvGrpSpPr>
            <p:grpSpPr bwMode="auto">
              <a:xfrm>
                <a:off x="848" y="3008"/>
                <a:ext cx="192" cy="96"/>
                <a:chOff x="2376" y="2000"/>
                <a:chExt cx="312" cy="116"/>
              </a:xfrm>
            </p:grpSpPr>
            <p:sp>
              <p:nvSpPr>
                <p:cNvPr id="27" name="Freeform 86"/>
                <p:cNvSpPr>
                  <a:spLocks/>
                </p:cNvSpPr>
                <p:nvPr/>
              </p:nvSpPr>
              <p:spPr bwMode="auto">
                <a:xfrm>
                  <a:off x="2376" y="2000"/>
                  <a:ext cx="272" cy="104"/>
                </a:xfrm>
                <a:custGeom>
                  <a:avLst/>
                  <a:gdLst>
                    <a:gd name="T0" fmla="*/ 0 w 272"/>
                    <a:gd name="T1" fmla="*/ 104 h 104"/>
                    <a:gd name="T2" fmla="*/ 72 w 272"/>
                    <a:gd name="T3" fmla="*/ 16 h 104"/>
                    <a:gd name="T4" fmla="*/ 120 w 272"/>
                    <a:gd name="T5" fmla="*/ 0 h 104"/>
                    <a:gd name="T6" fmla="*/ 240 w 272"/>
                    <a:gd name="T7" fmla="*/ 32 h 104"/>
                    <a:gd name="T8" fmla="*/ 272 w 272"/>
                    <a:gd name="T9" fmla="*/ 64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2" h="104">
                      <a:moveTo>
                        <a:pt x="0" y="104"/>
                      </a:moveTo>
                      <a:cubicBezTo>
                        <a:pt x="12" y="68"/>
                        <a:pt x="35" y="32"/>
                        <a:pt x="72" y="16"/>
                      </a:cubicBezTo>
                      <a:cubicBezTo>
                        <a:pt x="87" y="9"/>
                        <a:pt x="120" y="0"/>
                        <a:pt x="120" y="0"/>
                      </a:cubicBezTo>
                      <a:cubicBezTo>
                        <a:pt x="162" y="8"/>
                        <a:pt x="204" y="8"/>
                        <a:pt x="240" y="32"/>
                      </a:cubicBezTo>
                      <a:cubicBezTo>
                        <a:pt x="259" y="61"/>
                        <a:pt x="247" y="52"/>
                        <a:pt x="272" y="6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mbria"/>
                    <a:cs typeface="Cambria"/>
                  </a:endParaRPr>
                </a:p>
              </p:txBody>
            </p:sp>
            <p:sp>
              <p:nvSpPr>
                <p:cNvPr id="28" name="Line 87"/>
                <p:cNvSpPr>
                  <a:spLocks noChangeShapeType="1"/>
                </p:cNvSpPr>
                <p:nvPr/>
              </p:nvSpPr>
              <p:spPr bwMode="auto">
                <a:xfrm rot="16843772" flipH="1">
                  <a:off x="2638" y="2066"/>
                  <a:ext cx="52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Cambria"/>
                    <a:cs typeface="Cambria"/>
                  </a:endParaRPr>
                </a:p>
              </p:txBody>
            </p:sp>
          </p:grpSp>
          <p:sp>
            <p:nvSpPr>
              <p:cNvPr id="16" name="Text Box 89"/>
              <p:cNvSpPr txBox="1">
                <a:spLocks noChangeArrowheads="1"/>
              </p:cNvSpPr>
              <p:nvPr/>
            </p:nvSpPr>
            <p:spPr bwMode="auto">
              <a:xfrm>
                <a:off x="336" y="2928"/>
                <a:ext cx="192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dirty="0">
                    <a:latin typeface="Cambria"/>
                    <a:cs typeface="Cambria"/>
                  </a:rPr>
                  <a:t>A   </a:t>
                </a:r>
              </a:p>
            </p:txBody>
          </p:sp>
          <p:sp>
            <p:nvSpPr>
              <p:cNvPr id="17" name="Text Box 90"/>
              <p:cNvSpPr txBox="1">
                <a:spLocks noChangeArrowheads="1"/>
              </p:cNvSpPr>
              <p:nvPr/>
            </p:nvSpPr>
            <p:spPr bwMode="auto">
              <a:xfrm>
                <a:off x="1360" y="2928"/>
                <a:ext cx="192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dirty="0">
                    <a:latin typeface="Cambria"/>
                    <a:cs typeface="Cambria"/>
                  </a:rPr>
                  <a:t>B</a:t>
                </a:r>
              </a:p>
            </p:txBody>
          </p:sp>
          <p:sp>
            <p:nvSpPr>
              <p:cNvPr id="18" name="Text Box 94"/>
              <p:cNvSpPr txBox="1">
                <a:spLocks noChangeArrowheads="1"/>
              </p:cNvSpPr>
              <p:nvPr/>
            </p:nvSpPr>
            <p:spPr bwMode="auto">
              <a:xfrm>
                <a:off x="528" y="3072"/>
                <a:ext cx="24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dirty="0">
                    <a:latin typeface="Cambria"/>
                    <a:cs typeface="Cambria"/>
                  </a:rPr>
                  <a:t>a .</a:t>
                </a:r>
              </a:p>
            </p:txBody>
          </p:sp>
          <p:sp>
            <p:nvSpPr>
              <p:cNvPr id="19" name="Text Box 95"/>
              <p:cNvSpPr txBox="1">
                <a:spLocks noChangeArrowheads="1"/>
              </p:cNvSpPr>
              <p:nvPr/>
            </p:nvSpPr>
            <p:spPr bwMode="auto">
              <a:xfrm>
                <a:off x="528" y="3312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dirty="0">
                    <a:latin typeface="Cambria"/>
                    <a:cs typeface="Cambria"/>
                  </a:rPr>
                  <a:t>b .</a:t>
                </a:r>
              </a:p>
            </p:txBody>
          </p:sp>
          <p:sp>
            <p:nvSpPr>
              <p:cNvPr id="20" name="Text Box 96"/>
              <p:cNvSpPr txBox="1">
                <a:spLocks noChangeArrowheads="1"/>
              </p:cNvSpPr>
              <p:nvPr/>
            </p:nvSpPr>
            <p:spPr bwMode="auto">
              <a:xfrm>
                <a:off x="528" y="3552"/>
                <a:ext cx="24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dirty="0">
                    <a:latin typeface="Cambria"/>
                    <a:cs typeface="Cambria"/>
                  </a:rPr>
                  <a:t>c .</a:t>
                </a:r>
              </a:p>
            </p:txBody>
          </p:sp>
          <p:sp>
            <p:nvSpPr>
              <p:cNvPr id="21" name="Text Box 97"/>
              <p:cNvSpPr txBox="1">
                <a:spLocks noChangeArrowheads="1"/>
              </p:cNvSpPr>
              <p:nvPr/>
            </p:nvSpPr>
            <p:spPr bwMode="auto">
              <a:xfrm>
                <a:off x="1104" y="3072"/>
                <a:ext cx="25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dirty="0">
                    <a:latin typeface="Cambria"/>
                    <a:cs typeface="Cambria"/>
                  </a:rPr>
                  <a:t>. a</a:t>
                </a:r>
              </a:p>
            </p:txBody>
          </p:sp>
          <p:sp>
            <p:nvSpPr>
              <p:cNvPr id="22" name="Text Box 98"/>
              <p:cNvSpPr txBox="1">
                <a:spLocks noChangeArrowheads="1"/>
              </p:cNvSpPr>
              <p:nvPr/>
            </p:nvSpPr>
            <p:spPr bwMode="auto">
              <a:xfrm>
                <a:off x="1104" y="3312"/>
                <a:ext cx="262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dirty="0">
                    <a:latin typeface="Cambria"/>
                    <a:cs typeface="Cambria"/>
                  </a:rPr>
                  <a:t>. b</a:t>
                </a:r>
              </a:p>
            </p:txBody>
          </p:sp>
          <p:sp>
            <p:nvSpPr>
              <p:cNvPr id="23" name="Text Box 99"/>
              <p:cNvSpPr txBox="1">
                <a:spLocks noChangeArrowheads="1"/>
              </p:cNvSpPr>
              <p:nvPr/>
            </p:nvSpPr>
            <p:spPr bwMode="auto">
              <a:xfrm>
                <a:off x="1104" y="3562"/>
                <a:ext cx="234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dirty="0">
                    <a:latin typeface="Cambria"/>
                    <a:cs typeface="Cambria"/>
                  </a:rPr>
                  <a:t>. c</a:t>
                </a:r>
              </a:p>
              <a:p>
                <a:pPr>
                  <a:spcBef>
                    <a:spcPct val="0"/>
                  </a:spcBef>
                </a:pPr>
                <a:endParaRPr lang="en-US" dirty="0">
                  <a:latin typeface="Cambria"/>
                  <a:cs typeface="Cambria"/>
                </a:endParaRPr>
              </a:p>
            </p:txBody>
          </p:sp>
          <p:sp>
            <p:nvSpPr>
              <p:cNvPr id="24" name="Line 100"/>
              <p:cNvSpPr>
                <a:spLocks noChangeShapeType="1"/>
              </p:cNvSpPr>
              <p:nvPr/>
            </p:nvSpPr>
            <p:spPr bwMode="auto">
              <a:xfrm>
                <a:off x="672" y="316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mbria"/>
                  <a:cs typeface="Cambria"/>
                </a:endParaRPr>
              </a:p>
            </p:txBody>
          </p:sp>
          <p:sp>
            <p:nvSpPr>
              <p:cNvPr id="25" name="Line 101"/>
              <p:cNvSpPr>
                <a:spLocks noChangeShapeType="1"/>
              </p:cNvSpPr>
              <p:nvPr/>
            </p:nvSpPr>
            <p:spPr bwMode="auto">
              <a:xfrm>
                <a:off x="672" y="340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mbria"/>
                  <a:cs typeface="Cambria"/>
                </a:endParaRPr>
              </a:p>
            </p:txBody>
          </p:sp>
          <p:sp>
            <p:nvSpPr>
              <p:cNvPr id="26" name="Line 102"/>
              <p:cNvSpPr>
                <a:spLocks noChangeShapeType="1"/>
              </p:cNvSpPr>
              <p:nvPr/>
            </p:nvSpPr>
            <p:spPr bwMode="auto">
              <a:xfrm>
                <a:off x="672" y="3648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Cambria"/>
                  <a:cs typeface="Cambria"/>
                </a:endParaRPr>
              </a:p>
            </p:txBody>
          </p:sp>
        </p:grpSp>
      </p:grpSp>
      <p:sp>
        <p:nvSpPr>
          <p:cNvPr id="29" name="Text Box 103"/>
          <p:cNvSpPr txBox="1">
            <a:spLocks noChangeArrowheads="1"/>
          </p:cNvSpPr>
          <p:nvPr/>
        </p:nvSpPr>
        <p:spPr bwMode="auto">
          <a:xfrm>
            <a:off x="1979712" y="4005064"/>
            <a:ext cx="5859697" cy="22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200" dirty="0">
                <a:solidFill>
                  <a:srgbClr val="A53010"/>
                </a:solidFill>
                <a:latin typeface="Cambria"/>
                <a:cs typeface="Cambria"/>
              </a:rPr>
              <a:t>f : A </a:t>
            </a:r>
            <a:r>
              <a:rPr lang="en-US" sz="3200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 B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200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f(a) = a, f(b) = b, f(c) = c </a:t>
            </a:r>
            <a:r>
              <a:rPr lang="en-US" sz="3200" dirty="0" smtClean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dir.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200" dirty="0" smtClean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Buna </a:t>
            </a:r>
            <a:r>
              <a:rPr lang="en-US" sz="3200" dirty="0" err="1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göre</a:t>
            </a:r>
            <a:r>
              <a:rPr lang="en-US" sz="3200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, f </a:t>
            </a:r>
            <a:r>
              <a:rPr lang="en-US" sz="3200" dirty="0" err="1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birim</a:t>
            </a:r>
            <a:r>
              <a:rPr lang="en-US" sz="3200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 </a:t>
            </a:r>
            <a:r>
              <a:rPr lang="en-US" sz="3200" dirty="0" err="1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fonksiyondur</a:t>
            </a:r>
            <a:r>
              <a:rPr lang="en-US" sz="3200" dirty="0">
                <a:solidFill>
                  <a:srgbClr val="A53010"/>
                </a:solidFill>
                <a:latin typeface="Cambria"/>
                <a:cs typeface="Cambria"/>
                <a:sym typeface="Symbol" charset="0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lu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942415" y="2133600"/>
            <a:ext cx="6591985" cy="2519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tr-TR" sz="2000" kern="0" dirty="0">
                <a:solidFill>
                  <a:srgbClr val="A53010"/>
                </a:solidFill>
                <a:cs typeface="Cambria"/>
              </a:rPr>
              <a:t>Tanım kümesindeki bütün elemanları değer küme-sindeki bir elemana eşleyen fonksiyona </a:t>
            </a:r>
            <a:r>
              <a:rPr lang="tr-TR" altLang="tr-TR" sz="2000" b="1" kern="0" dirty="0">
                <a:solidFill>
                  <a:srgbClr val="A53010"/>
                </a:solidFill>
                <a:cs typeface="Cambria"/>
              </a:rPr>
              <a:t>sabit </a:t>
            </a:r>
            <a:r>
              <a:rPr lang="tr-TR" altLang="tr-TR" sz="2000" kern="0" dirty="0">
                <a:solidFill>
                  <a:srgbClr val="A53010"/>
                </a:solidFill>
                <a:cs typeface="Cambria"/>
              </a:rPr>
              <a:t>fonksiyon denir</a:t>
            </a:r>
            <a:r>
              <a:rPr lang="tr-TR" altLang="tr-TR" sz="2000" kern="0" dirty="0" smtClean="0">
                <a:solidFill>
                  <a:srgbClr val="A53010"/>
                </a:solidFill>
                <a:cs typeface="Cambria"/>
              </a:rPr>
              <a:t>.</a:t>
            </a:r>
          </a:p>
          <a:p>
            <a:pPr marL="0" indent="0">
              <a:buNone/>
            </a:pPr>
            <a:endParaRPr lang="tr-TR" altLang="tr-TR" sz="2000" kern="0" dirty="0">
              <a:solidFill>
                <a:srgbClr val="A53010"/>
              </a:solidFill>
              <a:cs typeface="Cambria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x </a:t>
            </a:r>
            <a:r>
              <a:rPr lang="tr-TR" sz="2000" kern="0" dirty="0">
                <a:solidFill>
                  <a:srgbClr val="A53010"/>
                </a:solidFill>
                <a:cs typeface="Cambria"/>
                <a:sym typeface="Symbol" charset="0"/>
              </a:rPr>
              <a:t> A ve c  B</a:t>
            </a: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 </a:t>
            </a:r>
            <a:r>
              <a:rPr lang="en-US" sz="2000" kern="0" dirty="0" err="1">
                <a:solidFill>
                  <a:srgbClr val="A53010"/>
                </a:solidFill>
                <a:cs typeface="Cambria"/>
                <a:sym typeface="Symbol" charset="0"/>
              </a:rPr>
              <a:t>için</a:t>
            </a:r>
            <a:r>
              <a:rPr lang="en-US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, f</a:t>
            </a: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(x) = c </a:t>
            </a:r>
            <a:endParaRPr lang="en-US" sz="2000" kern="0" dirty="0" smtClean="0">
              <a:solidFill>
                <a:srgbClr val="A53010"/>
              </a:solidFill>
              <a:cs typeface="Cambria"/>
              <a:sym typeface="Symbo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2000" kern="0" dirty="0" err="1" smtClean="0">
                <a:solidFill>
                  <a:srgbClr val="A53010"/>
                </a:solidFill>
                <a:cs typeface="Cambria"/>
                <a:sym typeface="Symbol" charset="0"/>
              </a:rPr>
              <a:t>oluyorsa</a:t>
            </a:r>
            <a:r>
              <a:rPr lang="en-US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 </a:t>
            </a: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f, </a:t>
            </a:r>
            <a:r>
              <a:rPr lang="en-US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A </a:t>
            </a:r>
            <a:r>
              <a:rPr lang="en-US" sz="2000" kern="0" dirty="0" err="1" smtClean="0">
                <a:solidFill>
                  <a:srgbClr val="A53010"/>
                </a:solidFill>
                <a:cs typeface="Cambria"/>
                <a:sym typeface="Symbol" charset="0"/>
              </a:rPr>
              <a:t>dan</a:t>
            </a:r>
            <a:r>
              <a:rPr lang="en-US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 </a:t>
            </a: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B ye </a:t>
            </a:r>
            <a:r>
              <a:rPr lang="en-US" sz="2000" b="1" kern="0" dirty="0" err="1">
                <a:solidFill>
                  <a:srgbClr val="A53010"/>
                </a:solidFill>
                <a:cs typeface="Cambria"/>
                <a:sym typeface="Symbol" charset="0"/>
              </a:rPr>
              <a:t>sabit</a:t>
            </a:r>
            <a:r>
              <a:rPr lang="en-US" sz="2000" b="1" kern="0" dirty="0">
                <a:solidFill>
                  <a:srgbClr val="A53010"/>
                </a:solidFill>
                <a:cs typeface="Cambria"/>
                <a:sym typeface="Symbol" charset="0"/>
              </a:rPr>
              <a:t> </a:t>
            </a:r>
            <a:r>
              <a:rPr lang="en-US" sz="2000" kern="0" dirty="0" err="1">
                <a:solidFill>
                  <a:srgbClr val="A53010"/>
                </a:solidFill>
                <a:cs typeface="Cambria"/>
                <a:sym typeface="Symbol" charset="0"/>
              </a:rPr>
              <a:t>fonksiyondur</a:t>
            </a: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c = 0 </a:t>
            </a:r>
            <a:r>
              <a:rPr lang="en-US" sz="2000" kern="0" dirty="0" err="1">
                <a:solidFill>
                  <a:srgbClr val="A53010"/>
                </a:solidFill>
                <a:cs typeface="Cambria"/>
                <a:sym typeface="Symbol" charset="0"/>
              </a:rPr>
              <a:t>ve</a:t>
            </a:r>
            <a:r>
              <a:rPr lang="en-US" sz="2000" kern="0" dirty="0">
                <a:solidFill>
                  <a:srgbClr val="A53010"/>
                </a:solidFill>
                <a:cs typeface="Cambria"/>
                <a:sym typeface="Symbol" charset="0"/>
              </a:rPr>
              <a:t>x </a:t>
            </a:r>
            <a:r>
              <a:rPr lang="tr-TR" sz="2000" kern="0" dirty="0">
                <a:solidFill>
                  <a:srgbClr val="A53010"/>
                </a:solidFill>
                <a:cs typeface="Cambria"/>
                <a:sym typeface="Symbol" charset="0"/>
              </a:rPr>
              <a:t> A için</a:t>
            </a:r>
            <a:r>
              <a:rPr lang="tr-TR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, f</a:t>
            </a:r>
            <a:r>
              <a:rPr lang="tr-TR" sz="2000" kern="0" dirty="0">
                <a:solidFill>
                  <a:srgbClr val="A53010"/>
                </a:solidFill>
                <a:cs typeface="Cambria"/>
                <a:sym typeface="Symbol" charset="0"/>
              </a:rPr>
              <a:t>(x) = 0 </a:t>
            </a:r>
            <a:r>
              <a:rPr lang="tr-TR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tr-TR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ise </a:t>
            </a:r>
            <a:r>
              <a:rPr lang="tr-TR" sz="2000" kern="0" dirty="0">
                <a:solidFill>
                  <a:srgbClr val="A53010"/>
                </a:solidFill>
                <a:cs typeface="Cambria"/>
                <a:sym typeface="Symbol" charset="0"/>
              </a:rPr>
              <a:t>f fonksiyonu </a:t>
            </a:r>
            <a:r>
              <a:rPr lang="tr-TR" sz="2000" b="1" kern="0" dirty="0">
                <a:solidFill>
                  <a:srgbClr val="A53010"/>
                </a:solidFill>
                <a:cs typeface="Cambria"/>
                <a:sym typeface="Symbol" charset="0"/>
              </a:rPr>
              <a:t>s</a:t>
            </a:r>
            <a:r>
              <a:rPr lang="en-US" sz="2000" b="1" kern="0" dirty="0" err="1">
                <a:solidFill>
                  <a:srgbClr val="A53010"/>
                </a:solidFill>
                <a:cs typeface="Cambria"/>
              </a:rPr>
              <a:t>ı</a:t>
            </a:r>
            <a:r>
              <a:rPr lang="tr-TR" sz="2000" b="1" kern="0" dirty="0">
                <a:solidFill>
                  <a:srgbClr val="A53010"/>
                </a:solidFill>
                <a:cs typeface="Cambria"/>
                <a:sym typeface="Symbol" charset="0"/>
              </a:rPr>
              <a:t>f</a:t>
            </a:r>
            <a:r>
              <a:rPr lang="en-US" sz="2000" b="1" kern="0" dirty="0" err="1">
                <a:solidFill>
                  <a:srgbClr val="A53010"/>
                </a:solidFill>
                <a:cs typeface="Cambria"/>
              </a:rPr>
              <a:t>ı</a:t>
            </a:r>
            <a:r>
              <a:rPr lang="tr-TR" sz="2000" b="1" kern="0" dirty="0">
                <a:solidFill>
                  <a:srgbClr val="A53010"/>
                </a:solidFill>
                <a:cs typeface="Cambria"/>
                <a:sym typeface="Symbol" charset="0"/>
              </a:rPr>
              <a:t>r</a:t>
            </a:r>
            <a:r>
              <a:rPr lang="tr-TR" sz="2000" kern="0" dirty="0">
                <a:solidFill>
                  <a:srgbClr val="A53010"/>
                </a:solidFill>
                <a:cs typeface="Cambria"/>
                <a:sym typeface="Symbol" charset="0"/>
              </a:rPr>
              <a:t> fonksiyonudur</a:t>
            </a:r>
            <a:r>
              <a:rPr lang="tr-TR" sz="2000" kern="0" dirty="0" smtClean="0">
                <a:solidFill>
                  <a:srgbClr val="A53010"/>
                </a:solidFill>
                <a:cs typeface="Cambria"/>
                <a:sym typeface="Symbol" charset="0"/>
              </a:rPr>
              <a:t>.</a:t>
            </a:r>
            <a:endParaRPr lang="en-US" sz="2000" kern="0" dirty="0">
              <a:solidFill>
                <a:srgbClr val="A53010"/>
              </a:solidFill>
              <a:cs typeface="Cambria"/>
              <a:sym typeface="Symbol" charset="0"/>
            </a:endParaRP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Sabit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pSp>
        <p:nvGrpSpPr>
          <p:cNvPr id="6" name="Group 116"/>
          <p:cNvGrpSpPr>
            <a:grpSpLocks/>
          </p:cNvGrpSpPr>
          <p:nvPr/>
        </p:nvGrpSpPr>
        <p:grpSpPr bwMode="auto">
          <a:xfrm>
            <a:off x="1979712" y="4437112"/>
            <a:ext cx="5562600" cy="2237391"/>
            <a:chOff x="672" y="1834"/>
            <a:chExt cx="3504" cy="1624"/>
          </a:xfrm>
        </p:grpSpPr>
        <p:grpSp>
          <p:nvGrpSpPr>
            <p:cNvPr id="7" name="Group 69"/>
            <p:cNvGrpSpPr>
              <a:grpSpLocks/>
            </p:cNvGrpSpPr>
            <p:nvPr/>
          </p:nvGrpSpPr>
          <p:grpSpPr bwMode="auto">
            <a:xfrm>
              <a:off x="672" y="1834"/>
              <a:ext cx="1584" cy="1152"/>
              <a:chOff x="432" y="576"/>
              <a:chExt cx="1464" cy="1008"/>
            </a:xfrm>
          </p:grpSpPr>
          <p:grpSp>
            <p:nvGrpSpPr>
              <p:cNvPr id="28" name="Group 70"/>
              <p:cNvGrpSpPr>
                <a:grpSpLocks/>
              </p:cNvGrpSpPr>
              <p:nvPr/>
            </p:nvGrpSpPr>
            <p:grpSpPr bwMode="auto">
              <a:xfrm>
                <a:off x="432" y="576"/>
                <a:ext cx="1464" cy="1008"/>
                <a:chOff x="1104" y="576"/>
                <a:chExt cx="1464" cy="1008"/>
              </a:xfrm>
            </p:grpSpPr>
            <p:sp>
              <p:nvSpPr>
                <p:cNvPr id="32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1616" y="576"/>
                  <a:ext cx="432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f</a:t>
                  </a:r>
                </a:p>
              </p:txBody>
            </p:sp>
            <p:sp>
              <p:nvSpPr>
                <p:cNvPr id="33" name="Oval 72"/>
                <p:cNvSpPr>
                  <a:spLocks noChangeArrowheads="1"/>
                </p:cNvSpPr>
                <p:nvPr/>
              </p:nvSpPr>
              <p:spPr bwMode="auto">
                <a:xfrm>
                  <a:off x="1152" y="768"/>
                  <a:ext cx="480" cy="81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600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  <p:sp>
              <p:nvSpPr>
                <p:cNvPr id="34" name="Oval 73"/>
                <p:cNvSpPr>
                  <a:spLocks noChangeArrowheads="1"/>
                </p:cNvSpPr>
                <p:nvPr/>
              </p:nvSpPr>
              <p:spPr bwMode="auto">
                <a:xfrm>
                  <a:off x="1768" y="768"/>
                  <a:ext cx="480" cy="81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600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  <p:sp>
              <p:nvSpPr>
                <p:cNvPr id="35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1104" y="672"/>
                  <a:ext cx="240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A</a:t>
                  </a:r>
                </a:p>
              </p:txBody>
            </p:sp>
            <p:sp>
              <p:nvSpPr>
                <p:cNvPr id="36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136" y="672"/>
                  <a:ext cx="432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B</a:t>
                  </a:r>
                </a:p>
              </p:txBody>
            </p:sp>
            <p:grpSp>
              <p:nvGrpSpPr>
                <p:cNvPr id="37" name="Group 76"/>
                <p:cNvGrpSpPr>
                  <a:grpSpLocks/>
                </p:cNvGrpSpPr>
                <p:nvPr/>
              </p:nvGrpSpPr>
              <p:grpSpPr bwMode="auto">
                <a:xfrm>
                  <a:off x="1608" y="744"/>
                  <a:ext cx="192" cy="96"/>
                  <a:chOff x="2376" y="2000"/>
                  <a:chExt cx="312" cy="116"/>
                </a:xfrm>
              </p:grpSpPr>
              <p:sp>
                <p:nvSpPr>
                  <p:cNvPr id="43" name="Freeform 77"/>
                  <p:cNvSpPr>
                    <a:spLocks/>
                  </p:cNvSpPr>
                  <p:nvPr/>
                </p:nvSpPr>
                <p:spPr bwMode="auto">
                  <a:xfrm>
                    <a:off x="2376" y="2000"/>
                    <a:ext cx="272" cy="104"/>
                  </a:xfrm>
                  <a:custGeom>
                    <a:avLst/>
                    <a:gdLst>
                      <a:gd name="T0" fmla="*/ 0 w 272"/>
                      <a:gd name="T1" fmla="*/ 104 h 104"/>
                      <a:gd name="T2" fmla="*/ 72 w 272"/>
                      <a:gd name="T3" fmla="*/ 16 h 104"/>
                      <a:gd name="T4" fmla="*/ 120 w 272"/>
                      <a:gd name="T5" fmla="*/ 0 h 104"/>
                      <a:gd name="T6" fmla="*/ 240 w 272"/>
                      <a:gd name="T7" fmla="*/ 32 h 104"/>
                      <a:gd name="T8" fmla="*/ 272 w 272"/>
                      <a:gd name="T9" fmla="*/ 64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72" h="104">
                        <a:moveTo>
                          <a:pt x="0" y="104"/>
                        </a:moveTo>
                        <a:cubicBezTo>
                          <a:pt x="12" y="68"/>
                          <a:pt x="35" y="32"/>
                          <a:pt x="72" y="16"/>
                        </a:cubicBezTo>
                        <a:cubicBezTo>
                          <a:pt x="87" y="9"/>
                          <a:pt x="120" y="0"/>
                          <a:pt x="120" y="0"/>
                        </a:cubicBezTo>
                        <a:cubicBezTo>
                          <a:pt x="162" y="8"/>
                          <a:pt x="204" y="8"/>
                          <a:pt x="240" y="32"/>
                        </a:cubicBezTo>
                        <a:cubicBezTo>
                          <a:pt x="259" y="61"/>
                          <a:pt x="247" y="52"/>
                          <a:pt x="272" y="6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endParaRPr>
                  </a:p>
                </p:txBody>
              </p:sp>
              <p:sp>
                <p:nvSpPr>
                  <p:cNvPr id="44" name="Line 78"/>
                  <p:cNvSpPr>
                    <a:spLocks noChangeShapeType="1"/>
                  </p:cNvSpPr>
                  <p:nvPr/>
                </p:nvSpPr>
                <p:spPr bwMode="auto">
                  <a:xfrm rot="16843772" flipH="1">
                    <a:off x="2638" y="2066"/>
                    <a:ext cx="5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endParaRPr>
                  </a:p>
                </p:txBody>
              </p:sp>
            </p:grpSp>
            <p:sp>
              <p:nvSpPr>
                <p:cNvPr id="38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1240" y="846"/>
                  <a:ext cx="336" cy="5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1 .  </a:t>
                  </a:r>
                </a:p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2 .</a:t>
                  </a:r>
                  <a:r>
                    <a:rPr lang="tr-TR" sz="11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</a:t>
                  </a:r>
                </a:p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3</a:t>
                  </a:r>
                  <a:r>
                    <a:rPr lang="tr-TR" sz="11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</a:t>
                  </a:r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</a:t>
                  </a:r>
                </a:p>
              </p:txBody>
            </p:sp>
            <p:sp>
              <p:nvSpPr>
                <p:cNvPr id="39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872" y="960"/>
                  <a:ext cx="22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0</a:t>
                  </a:r>
                </a:p>
              </p:txBody>
            </p:sp>
            <p:sp>
              <p:nvSpPr>
                <p:cNvPr id="40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1835" y="768"/>
                  <a:ext cx="26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-1</a:t>
                  </a:r>
                </a:p>
              </p:txBody>
            </p:sp>
            <p:sp>
              <p:nvSpPr>
                <p:cNvPr id="41" name="Text Box 82"/>
                <p:cNvSpPr txBox="1">
                  <a:spLocks noChangeArrowheads="1"/>
                </p:cNvSpPr>
                <p:nvPr/>
              </p:nvSpPr>
              <p:spPr bwMode="auto">
                <a:xfrm>
                  <a:off x="1872" y="1152"/>
                  <a:ext cx="22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1</a:t>
                  </a:r>
                </a:p>
              </p:txBody>
            </p:sp>
            <p:sp>
              <p:nvSpPr>
                <p:cNvPr id="42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1872" y="1344"/>
                  <a:ext cx="22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2</a:t>
                  </a:r>
                </a:p>
              </p:txBody>
            </p:sp>
          </p:grpSp>
          <p:sp>
            <p:nvSpPr>
              <p:cNvPr id="29" name="Line 84"/>
              <p:cNvSpPr>
                <a:spLocks noChangeShapeType="1"/>
              </p:cNvSpPr>
              <p:nvPr/>
            </p:nvSpPr>
            <p:spPr bwMode="auto">
              <a:xfrm>
                <a:off x="768" y="960"/>
                <a:ext cx="48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30" name="Line 85"/>
              <p:cNvSpPr>
                <a:spLocks noChangeShapeType="1"/>
              </p:cNvSpPr>
              <p:nvPr/>
            </p:nvSpPr>
            <p:spPr bwMode="auto">
              <a:xfrm>
                <a:off x="768" y="1152"/>
                <a:ext cx="432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31" name="Line 86"/>
              <p:cNvSpPr>
                <a:spLocks noChangeShapeType="1"/>
              </p:cNvSpPr>
              <p:nvPr/>
            </p:nvSpPr>
            <p:spPr bwMode="auto">
              <a:xfrm flipV="1">
                <a:off x="768" y="1296"/>
                <a:ext cx="48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</p:grpSp>
        <p:grpSp>
          <p:nvGrpSpPr>
            <p:cNvPr id="8" name="Group 87"/>
            <p:cNvGrpSpPr>
              <a:grpSpLocks/>
            </p:cNvGrpSpPr>
            <p:nvPr/>
          </p:nvGrpSpPr>
          <p:grpSpPr bwMode="auto">
            <a:xfrm>
              <a:off x="2592" y="1834"/>
              <a:ext cx="1584" cy="1152"/>
              <a:chOff x="2136" y="624"/>
              <a:chExt cx="1464" cy="1008"/>
            </a:xfrm>
          </p:grpSpPr>
          <p:grpSp>
            <p:nvGrpSpPr>
              <p:cNvPr id="11" name="Group 88"/>
              <p:cNvGrpSpPr>
                <a:grpSpLocks/>
              </p:cNvGrpSpPr>
              <p:nvPr/>
            </p:nvGrpSpPr>
            <p:grpSpPr bwMode="auto">
              <a:xfrm>
                <a:off x="2136" y="624"/>
                <a:ext cx="1464" cy="1008"/>
                <a:chOff x="1104" y="576"/>
                <a:chExt cx="1464" cy="1008"/>
              </a:xfrm>
            </p:grpSpPr>
            <p:sp>
              <p:nvSpPr>
                <p:cNvPr id="15" name="Text Box 89"/>
                <p:cNvSpPr txBox="1">
                  <a:spLocks noChangeArrowheads="1"/>
                </p:cNvSpPr>
                <p:nvPr/>
              </p:nvSpPr>
              <p:spPr bwMode="auto">
                <a:xfrm>
                  <a:off x="1616" y="576"/>
                  <a:ext cx="432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f</a:t>
                  </a:r>
                </a:p>
              </p:txBody>
            </p:sp>
            <p:sp>
              <p:nvSpPr>
                <p:cNvPr id="16" name="Oval 90"/>
                <p:cNvSpPr>
                  <a:spLocks noChangeArrowheads="1"/>
                </p:cNvSpPr>
                <p:nvPr/>
              </p:nvSpPr>
              <p:spPr bwMode="auto">
                <a:xfrm>
                  <a:off x="1152" y="768"/>
                  <a:ext cx="480" cy="81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600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  <p:sp>
              <p:nvSpPr>
                <p:cNvPr id="17" name="Oval 91"/>
                <p:cNvSpPr>
                  <a:spLocks noChangeArrowheads="1"/>
                </p:cNvSpPr>
                <p:nvPr/>
              </p:nvSpPr>
              <p:spPr bwMode="auto">
                <a:xfrm>
                  <a:off x="1768" y="768"/>
                  <a:ext cx="480" cy="81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1600" dirty="0">
                    <a:solidFill>
                      <a:srgbClr val="A53010"/>
                    </a:solidFill>
                    <a:latin typeface="Cambria"/>
                    <a:cs typeface="Cambria"/>
                  </a:endParaRPr>
                </a:p>
              </p:txBody>
            </p:sp>
            <p:sp>
              <p:nvSpPr>
                <p:cNvPr id="18" name="Text Box 92"/>
                <p:cNvSpPr txBox="1">
                  <a:spLocks noChangeArrowheads="1"/>
                </p:cNvSpPr>
                <p:nvPr/>
              </p:nvSpPr>
              <p:spPr bwMode="auto">
                <a:xfrm>
                  <a:off x="1104" y="672"/>
                  <a:ext cx="240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C</a:t>
                  </a:r>
                </a:p>
              </p:txBody>
            </p:sp>
            <p:sp>
              <p:nvSpPr>
                <p:cNvPr id="19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2136" y="672"/>
                  <a:ext cx="432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D</a:t>
                  </a:r>
                </a:p>
              </p:txBody>
            </p:sp>
            <p:grpSp>
              <p:nvGrpSpPr>
                <p:cNvPr id="20" name="Group 94"/>
                <p:cNvGrpSpPr>
                  <a:grpSpLocks/>
                </p:cNvGrpSpPr>
                <p:nvPr/>
              </p:nvGrpSpPr>
              <p:grpSpPr bwMode="auto">
                <a:xfrm>
                  <a:off x="1608" y="744"/>
                  <a:ext cx="192" cy="96"/>
                  <a:chOff x="2376" y="2000"/>
                  <a:chExt cx="312" cy="116"/>
                </a:xfrm>
              </p:grpSpPr>
              <p:sp>
                <p:nvSpPr>
                  <p:cNvPr id="26" name="Freeform 95"/>
                  <p:cNvSpPr>
                    <a:spLocks/>
                  </p:cNvSpPr>
                  <p:nvPr/>
                </p:nvSpPr>
                <p:spPr bwMode="auto">
                  <a:xfrm>
                    <a:off x="2376" y="2000"/>
                    <a:ext cx="272" cy="104"/>
                  </a:xfrm>
                  <a:custGeom>
                    <a:avLst/>
                    <a:gdLst>
                      <a:gd name="T0" fmla="*/ 0 w 272"/>
                      <a:gd name="T1" fmla="*/ 104 h 104"/>
                      <a:gd name="T2" fmla="*/ 72 w 272"/>
                      <a:gd name="T3" fmla="*/ 16 h 104"/>
                      <a:gd name="T4" fmla="*/ 120 w 272"/>
                      <a:gd name="T5" fmla="*/ 0 h 104"/>
                      <a:gd name="T6" fmla="*/ 240 w 272"/>
                      <a:gd name="T7" fmla="*/ 32 h 104"/>
                      <a:gd name="T8" fmla="*/ 272 w 272"/>
                      <a:gd name="T9" fmla="*/ 64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72" h="104">
                        <a:moveTo>
                          <a:pt x="0" y="104"/>
                        </a:moveTo>
                        <a:cubicBezTo>
                          <a:pt x="12" y="68"/>
                          <a:pt x="35" y="32"/>
                          <a:pt x="72" y="16"/>
                        </a:cubicBezTo>
                        <a:cubicBezTo>
                          <a:pt x="87" y="9"/>
                          <a:pt x="120" y="0"/>
                          <a:pt x="120" y="0"/>
                        </a:cubicBezTo>
                        <a:cubicBezTo>
                          <a:pt x="162" y="8"/>
                          <a:pt x="204" y="8"/>
                          <a:pt x="240" y="32"/>
                        </a:cubicBezTo>
                        <a:cubicBezTo>
                          <a:pt x="259" y="61"/>
                          <a:pt x="247" y="52"/>
                          <a:pt x="272" y="64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endParaRPr>
                  </a:p>
                </p:txBody>
              </p:sp>
              <p:sp>
                <p:nvSpPr>
                  <p:cNvPr id="27" name="Line 96"/>
                  <p:cNvSpPr>
                    <a:spLocks noChangeShapeType="1"/>
                  </p:cNvSpPr>
                  <p:nvPr/>
                </p:nvSpPr>
                <p:spPr bwMode="auto">
                  <a:xfrm rot="16843772" flipH="1">
                    <a:off x="2638" y="2066"/>
                    <a:ext cx="52" cy="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endParaRPr>
                  </a:p>
                </p:txBody>
              </p:sp>
            </p:grpSp>
            <p:sp>
              <p:nvSpPr>
                <p:cNvPr id="21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240" y="846"/>
                  <a:ext cx="336" cy="5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1 .  </a:t>
                  </a:r>
                </a:p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2 .</a:t>
                  </a:r>
                  <a:r>
                    <a:rPr lang="tr-TR" sz="11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</a:t>
                  </a:r>
                </a:p>
                <a:p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3</a:t>
                  </a:r>
                  <a:r>
                    <a:rPr lang="tr-TR" sz="11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 </a:t>
                  </a:r>
                  <a:r>
                    <a:rPr lang="tr-TR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</a:t>
                  </a:r>
                </a:p>
              </p:txBody>
            </p:sp>
            <p:sp>
              <p:nvSpPr>
                <p:cNvPr id="22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1872" y="960"/>
                  <a:ext cx="22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0</a:t>
                  </a:r>
                </a:p>
              </p:txBody>
            </p:sp>
            <p:sp>
              <p:nvSpPr>
                <p:cNvPr id="23" name="Text Box 99"/>
                <p:cNvSpPr txBox="1">
                  <a:spLocks noChangeArrowheads="1"/>
                </p:cNvSpPr>
                <p:nvPr/>
              </p:nvSpPr>
              <p:spPr bwMode="auto">
                <a:xfrm>
                  <a:off x="1835" y="768"/>
                  <a:ext cx="26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-1</a:t>
                  </a:r>
                </a:p>
              </p:txBody>
            </p:sp>
            <p:sp>
              <p:nvSpPr>
                <p:cNvPr id="24" name="Text Box 100"/>
                <p:cNvSpPr txBox="1">
                  <a:spLocks noChangeArrowheads="1"/>
                </p:cNvSpPr>
                <p:nvPr/>
              </p:nvSpPr>
              <p:spPr bwMode="auto">
                <a:xfrm>
                  <a:off x="1872" y="1152"/>
                  <a:ext cx="22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1</a:t>
                  </a:r>
                </a:p>
              </p:txBody>
            </p:sp>
            <p:sp>
              <p:nvSpPr>
                <p:cNvPr id="25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1872" y="1344"/>
                  <a:ext cx="224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en-US" sz="1600" dirty="0">
                      <a:solidFill>
                        <a:srgbClr val="A53010"/>
                      </a:solidFill>
                      <a:latin typeface="Cambria"/>
                      <a:cs typeface="Cambria"/>
                    </a:rPr>
                    <a:t>. 2</a:t>
                  </a:r>
                </a:p>
              </p:txBody>
            </p:sp>
          </p:grpSp>
          <p:sp>
            <p:nvSpPr>
              <p:cNvPr id="12" name="Line 102"/>
              <p:cNvSpPr>
                <a:spLocks noChangeShapeType="1"/>
              </p:cNvSpPr>
              <p:nvPr/>
            </p:nvSpPr>
            <p:spPr bwMode="auto">
              <a:xfrm>
                <a:off x="2448" y="960"/>
                <a:ext cx="52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13" name="Line 103"/>
              <p:cNvSpPr>
                <a:spLocks noChangeShapeType="1"/>
              </p:cNvSpPr>
              <p:nvPr/>
            </p:nvSpPr>
            <p:spPr bwMode="auto">
              <a:xfrm flipV="1">
                <a:off x="2448" y="1152"/>
                <a:ext cx="48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  <p:sp>
            <p:nvSpPr>
              <p:cNvPr id="14" name="Line 104"/>
              <p:cNvSpPr>
                <a:spLocks noChangeShapeType="1"/>
              </p:cNvSpPr>
              <p:nvPr/>
            </p:nvSpPr>
            <p:spPr bwMode="auto">
              <a:xfrm flipV="1">
                <a:off x="2496" y="1200"/>
                <a:ext cx="48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A53010"/>
                  </a:solidFill>
                  <a:latin typeface="Cambria"/>
                  <a:cs typeface="Cambria"/>
                </a:endParaRPr>
              </a:p>
            </p:txBody>
          </p:sp>
        </p:grpSp>
        <p:sp>
          <p:nvSpPr>
            <p:cNvPr id="9" name="Text Box 106"/>
            <p:cNvSpPr txBox="1">
              <a:spLocks noChangeArrowheads="1"/>
            </p:cNvSpPr>
            <p:nvPr/>
          </p:nvSpPr>
          <p:spPr bwMode="auto">
            <a:xfrm>
              <a:off x="816" y="3034"/>
              <a:ext cx="1184" cy="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1600" dirty="0">
                  <a:solidFill>
                    <a:srgbClr val="A53010"/>
                  </a:solidFill>
                  <a:latin typeface="Cambria"/>
                  <a:cs typeface="Cambria"/>
                </a:rPr>
                <a:t>f(x) = 1 </a:t>
              </a:r>
              <a:r>
                <a:rPr lang="en-US" sz="1600" dirty="0" err="1">
                  <a:solidFill>
                    <a:srgbClr val="A53010"/>
                  </a:solidFill>
                  <a:latin typeface="Cambria"/>
                  <a:cs typeface="Cambria"/>
                </a:rPr>
                <a:t>fonksiyonu</a:t>
              </a:r>
              <a:r>
                <a:rPr lang="en-US" sz="1600" dirty="0">
                  <a:solidFill>
                    <a:srgbClr val="A53010"/>
                  </a:solidFill>
                  <a:latin typeface="Cambria"/>
                  <a:cs typeface="Cambria"/>
                </a:rPr>
                <a:t> </a:t>
              </a:r>
            </a:p>
            <a:p>
              <a:pPr>
                <a:spcBef>
                  <a:spcPct val="0"/>
                </a:spcBef>
              </a:pPr>
              <a:r>
                <a:rPr lang="en-US" sz="1600" dirty="0" err="1">
                  <a:solidFill>
                    <a:srgbClr val="A53010"/>
                  </a:solidFill>
                  <a:latin typeface="Cambria"/>
                  <a:cs typeface="Cambria"/>
                </a:rPr>
                <a:t>sabit</a:t>
              </a:r>
              <a:r>
                <a:rPr lang="en-US" sz="1600" dirty="0">
                  <a:solidFill>
                    <a:srgbClr val="A53010"/>
                  </a:solidFill>
                  <a:latin typeface="Cambria"/>
                  <a:cs typeface="Cambria"/>
                </a:rPr>
                <a:t> </a:t>
              </a:r>
              <a:r>
                <a:rPr lang="en-US" sz="1600" dirty="0" err="1">
                  <a:solidFill>
                    <a:srgbClr val="A53010"/>
                  </a:solidFill>
                  <a:latin typeface="Cambria"/>
                  <a:cs typeface="Cambria"/>
                </a:rPr>
                <a:t>fonksiyondur</a:t>
              </a:r>
              <a:r>
                <a:rPr lang="en-US" sz="1600" dirty="0">
                  <a:solidFill>
                    <a:srgbClr val="A53010"/>
                  </a:solidFill>
                  <a:latin typeface="Cambria"/>
                  <a:cs typeface="Cambria"/>
                </a:rPr>
                <a:t>.</a:t>
              </a:r>
            </a:p>
          </p:txBody>
        </p:sp>
        <p:sp>
          <p:nvSpPr>
            <p:cNvPr id="10" name="Text Box 107"/>
            <p:cNvSpPr txBox="1">
              <a:spLocks noChangeArrowheads="1"/>
            </p:cNvSpPr>
            <p:nvPr/>
          </p:nvSpPr>
          <p:spPr bwMode="auto">
            <a:xfrm>
              <a:off x="2682" y="3034"/>
              <a:ext cx="1206" cy="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1600" dirty="0">
                  <a:solidFill>
                    <a:srgbClr val="A53010"/>
                  </a:solidFill>
                  <a:latin typeface="Cambria"/>
                  <a:cs typeface="Cambria"/>
                </a:rPr>
                <a:t>h(x) = 0 </a:t>
              </a:r>
              <a:r>
                <a:rPr lang="en-US" sz="1600" dirty="0" err="1">
                  <a:solidFill>
                    <a:srgbClr val="A53010"/>
                  </a:solidFill>
                  <a:latin typeface="Cambria"/>
                  <a:cs typeface="Cambria"/>
                </a:rPr>
                <a:t>fonksiyonu</a:t>
              </a:r>
              <a:endParaRPr lang="en-US" sz="1600" dirty="0">
                <a:solidFill>
                  <a:srgbClr val="A53010"/>
                </a:solidFill>
                <a:latin typeface="Cambria"/>
                <a:cs typeface="Cambria"/>
              </a:endParaRPr>
            </a:p>
            <a:p>
              <a:pPr>
                <a:spcBef>
                  <a:spcPct val="0"/>
                </a:spcBef>
              </a:pPr>
              <a:r>
                <a:rPr lang="en-US" sz="1600" dirty="0" err="1">
                  <a:solidFill>
                    <a:srgbClr val="A53010"/>
                  </a:solidFill>
                  <a:latin typeface="Cambria"/>
                  <a:cs typeface="Cambria"/>
                </a:rPr>
                <a:t>sıfır</a:t>
              </a:r>
              <a:r>
                <a:rPr lang="en-US" sz="1600" dirty="0">
                  <a:solidFill>
                    <a:srgbClr val="A53010"/>
                  </a:solidFill>
                  <a:latin typeface="Cambria"/>
                  <a:cs typeface="Cambria"/>
                </a:rPr>
                <a:t> </a:t>
              </a:r>
              <a:r>
                <a:rPr lang="en-US" sz="1600" dirty="0" err="1">
                  <a:solidFill>
                    <a:srgbClr val="A53010"/>
                  </a:solidFill>
                  <a:latin typeface="Cambria"/>
                  <a:cs typeface="Cambria"/>
                </a:rPr>
                <a:t>fonksiyonudur</a:t>
              </a:r>
              <a:r>
                <a:rPr lang="en-US" sz="1600" dirty="0">
                  <a:solidFill>
                    <a:srgbClr val="A53010"/>
                  </a:solidFill>
                  <a:latin typeface="Cambria"/>
                  <a:cs typeface="Cambria"/>
                </a:rPr>
                <a:t>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942415" y="2133600"/>
            <a:ext cx="6950065" cy="4535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f : </a:t>
            </a: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IR 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→ IR </a:t>
            </a:r>
          </a:p>
          <a:p>
            <a:pPr marL="0" indent="0">
              <a:buNone/>
            </a:pP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f(-x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) = f</a:t>
            </a: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(x) ise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, </a:t>
            </a:r>
            <a:endParaRPr lang="tr-TR" altLang="tr-TR" sz="2600" dirty="0" smtClean="0">
              <a:solidFill>
                <a:schemeClr val="accent1"/>
              </a:solidFill>
              <a:cs typeface="Cambria"/>
            </a:endParaRPr>
          </a:p>
          <a:p>
            <a:pPr marL="0" indent="0">
              <a:buNone/>
            </a:pP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f</a:t>
            </a: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 fonksiyonu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 çift fonksiyondur.</a:t>
            </a:r>
          </a:p>
          <a:p>
            <a:pPr marL="0" indent="0">
              <a:buNone/>
            </a:pP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f(-x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) = </a:t>
            </a: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-f(x) ise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, </a:t>
            </a:r>
            <a:endParaRPr lang="tr-TR" altLang="tr-TR" sz="2600" dirty="0" smtClean="0">
              <a:solidFill>
                <a:schemeClr val="accent1"/>
              </a:solidFill>
              <a:cs typeface="Cambria"/>
            </a:endParaRPr>
          </a:p>
          <a:p>
            <a:pPr marL="0" indent="0">
              <a:buNone/>
            </a:pP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f 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fonksiyonu tek fonksiyondur.</a:t>
            </a:r>
          </a:p>
          <a:p>
            <a:pPr marL="0" indent="0">
              <a:buNone/>
            </a:pP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Çift 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fonksiyonların grafikleri </a:t>
            </a: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y 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eksenine göre simetriktir.</a:t>
            </a:r>
          </a:p>
          <a:p>
            <a:pPr marL="0" indent="0">
              <a:buNone/>
            </a:pPr>
            <a:r>
              <a:rPr lang="tr-TR" altLang="tr-TR" sz="2600" dirty="0" smtClean="0">
                <a:solidFill>
                  <a:schemeClr val="accent1"/>
                </a:solidFill>
                <a:cs typeface="Cambria"/>
              </a:rPr>
              <a:t>Tek </a:t>
            </a:r>
            <a:r>
              <a:rPr lang="tr-TR" altLang="tr-TR" sz="2600" dirty="0">
                <a:solidFill>
                  <a:schemeClr val="accent1"/>
                </a:solidFill>
                <a:cs typeface="Cambria"/>
              </a:rPr>
              <a:t>fonksiyonların grafikleri orijine göre simetriktir.</a:t>
            </a:r>
          </a:p>
        </p:txBody>
      </p:sp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1945201" y="624110"/>
            <a:ext cx="687527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FONKSİYON ÇEŞİTLERİ</a:t>
            </a:r>
            <a:b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tr-TR" altLang="tr-TR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Çift &amp; Tek Fonksiyon</a:t>
            </a:r>
            <a:endParaRPr lang="tr-TR" altLang="tr-TR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669</TotalTime>
  <Words>684</Words>
  <Application>Microsoft Macintosh PowerPoint</Application>
  <PresentationFormat>On-screen Show (4:3)</PresentationFormat>
  <Paragraphs>155</Paragraphs>
  <Slides>14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Duman</vt:lpstr>
      <vt:lpstr>Equation</vt:lpstr>
      <vt:lpstr>FONKSİYONLAR</vt:lpstr>
      <vt:lpstr>FONKSİYON TANIMI</vt:lpstr>
      <vt:lpstr>FONKSİYON TANIMI</vt:lpstr>
      <vt:lpstr>FONKSİYONLARDA DÖRT İŞLEM</vt:lpstr>
      <vt:lpstr>FONKSİYON ÇEŞİTLERİ Bire Bir Fonksiyon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www.daksari.com</Manager>
  <Company>www.daksari.com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FONKSİYONLAR</dc:title>
  <dc:subject>FONKSİYONLAR</dc:subject>
  <dc:creator>www.daksari.com</dc:creator>
  <cp:keywords/>
  <dc:description/>
  <cp:lastModifiedBy>Doğan AKSARI</cp:lastModifiedBy>
  <cp:revision>44</cp:revision>
  <dcterms:created xsi:type="dcterms:W3CDTF">2014-06-02T19:37:47Z</dcterms:created>
  <dcterms:modified xsi:type="dcterms:W3CDTF">2014-06-06T09:10:09Z</dcterms:modified>
  <cp:category>Lise 1 Ödev</cp:category>
</cp:coreProperties>
</file>